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4.xml" ContentType="application/vnd.openxmlformats-officedocument.theme+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1.jpeg" ContentType="image/jpeg"/>
  <Override PartName="/ppt/media/image2.jpeg" ContentType="image/jpeg"/>
  <Override PartName="/ppt/media/image3.jpeg" ContentType="image/jpeg"/>
  <Override PartName="/ppt/media/image4.jpeg" ContentType="image/jpeg"/>
  <Override PartName="/ppt/slides/_rels/slide9.xml.rels" ContentType="application/vnd.openxmlformats-package.relationships+xml"/>
  <Override PartName="/ppt/slides/_rels/slide11.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notesSlides/_rels/notesSlide9.xml.rels" ContentType="application/vnd.openxmlformats-package.relationships+xml"/>
  <Override PartName="/ppt/notesSlides/_rels/notesSlide6.xml.rels" ContentType="application/vnd.openxmlformats-package.relationships+xml"/>
  <Override PartName="/ppt/notesSlides/_rels/notesSlide13.xml.rels" ContentType="application/vnd.openxmlformats-package.relationships+xml"/>
  <Override PartName="/ppt/notesSlides/_rels/notesSlide12.xml.rels" ContentType="application/vnd.openxmlformats-package.relationships+xml"/>
  <Override PartName="/ppt/notesSlides/_rels/notesSlide5.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14.xml.rels" ContentType="application/vnd.openxmlformats-package.relationships+xml"/>
  <Override PartName="/ppt/notesSlides/_rels/notesSlide1.xml.rels" ContentType="application/vnd.openxmlformats-package.relationships+xml"/>
  <Override PartName="/ppt/notesSlides/_rels/notesSlide15.xml.rels" ContentType="application/vnd.openxmlformats-package.relationships+xml"/>
  <Override PartName="/ppt/notesSlides/_rels/notesSlide2.xml.rels" ContentType="application/vnd.openxmlformats-package.relationships+xml"/>
  <Override PartName="/ppt/notesSlides/_rels/notesSlide3.xml.rels" ContentType="application/vnd.openxmlformats-package.relationships+xml"/>
  <Override PartName="/ppt/notesSlides/_rels/notesSlide10.xml.rels" ContentType="application/vnd.openxmlformats-package.relationships+xml"/>
  <Override PartName="/ppt/notesSlides/_rels/notesSlide4.xml.rels" ContentType="application/vnd.openxmlformats-package.relationships+xml"/>
  <Override PartName="/ppt/notesSlides/_rels/notesSlide11.xml.rels" ContentType="application/vnd.openxmlformats-package.relationships+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Types>
</file>

<file path=_rels/.rels><?xml version="1.0" encoding="UTF-8"?>
<Relationships xmlns="http://schemas.openxmlformats.org/package/2006/relationships"><Relationship Id="rId1" Type="http://schemas.openxmlformats.org/officedocument/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12192000" cy="6858000"/>
  <p:notesSz cx="6858000" cy="12192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r>
              <a:rPr b="0" lang="en-US" sz="1800" strike="noStrike" u="none">
                <a:solidFill>
                  <a:schemeClr val="dk1"/>
                </a:solidFill>
                <a:effectLst/>
                <a:uFillTx/>
                <a:latin typeface="Aptos"/>
              </a:rPr>
              <a:t>Click to move the slide</a:t>
            </a:r>
            <a:endParaRPr b="0" lang="en-US" sz="1800" strike="noStrike" u="none">
              <a:solidFill>
                <a:schemeClr val="dk1"/>
              </a:solidFill>
              <a:effectLst/>
              <a:uFillTx/>
              <a:latin typeface="Aptos"/>
            </a:endParaRPr>
          </a:p>
        </p:txBody>
      </p:sp>
      <p:sp>
        <p:nvSpPr>
          <p:cNvPr id="15"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indent="0">
              <a:buNone/>
            </a:pPr>
            <a:r>
              <a:rPr b="0" lang="en-US" sz="2000" strike="noStrike" u="none">
                <a:solidFill>
                  <a:srgbClr val="000000"/>
                </a:solidFill>
                <a:effectLst/>
                <a:uFillTx/>
                <a:latin typeface="Arial"/>
              </a:rPr>
              <a:t>Click to edit the notes format</a:t>
            </a:r>
            <a:endParaRPr b="0" lang="en-US" sz="2000" strike="noStrike" u="none">
              <a:solidFill>
                <a:srgbClr val="000000"/>
              </a:solidFill>
              <a:effectLst/>
              <a:uFillTx/>
              <a:latin typeface="Arial"/>
            </a:endParaRPr>
          </a:p>
        </p:txBody>
      </p:sp>
      <p:sp>
        <p:nvSpPr>
          <p:cNvPr id="16"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trike="noStrike" u="none">
                <a:solidFill>
                  <a:srgbClr val="000000"/>
                </a:solidFill>
                <a:effectLst/>
                <a:uFillTx/>
                <a:latin typeface="Times New Roman"/>
              </a:rPr>
              <a:t>&lt;header&gt;</a:t>
            </a:r>
            <a:endParaRPr b="0" lang="en-US" sz="1400" strike="noStrike" u="none">
              <a:solidFill>
                <a:srgbClr val="000000"/>
              </a:solidFill>
              <a:effectLst/>
              <a:uFillTx/>
              <a:latin typeface="Times New Roman"/>
            </a:endParaRPr>
          </a:p>
        </p:txBody>
      </p:sp>
      <p:sp>
        <p:nvSpPr>
          <p:cNvPr id="17" name="PlaceHolder 4"/>
          <p:cNvSpPr>
            <a:spLocks noGrp="1"/>
          </p:cNvSpPr>
          <p:nvPr>
            <p:ph type="dt" idx="3"/>
          </p:nvPr>
        </p:nvSpPr>
        <p:spPr>
          <a:xfrm>
            <a:off x="4278960" y="0"/>
            <a:ext cx="3280680" cy="534240"/>
          </a:xfrm>
          <a:prstGeom prst="rect">
            <a:avLst/>
          </a:prstGeom>
          <a:noFill/>
          <a:ln w="0">
            <a:noFill/>
          </a:ln>
        </p:spPr>
        <p:txBody>
          <a:bodyPr lIns="0" rIns="0" tIns="0" bIns="0" anchor="t">
            <a:noAutofit/>
          </a:bodyPr>
          <a:lstStyle>
            <a:lvl1pPr indent="0" algn="r">
              <a:buNone/>
              <a:defRPr b="0" lang="en-US" sz="1400" strike="noStrike" u="none">
                <a:solidFill>
                  <a:srgbClr val="000000"/>
                </a:solidFill>
                <a:effectLst/>
                <a:uFillTx/>
                <a:latin typeface="Times New Roman"/>
              </a:defRPr>
            </a:lvl1pPr>
          </a:lstStyle>
          <a:p>
            <a:pPr indent="0" algn="r">
              <a:buNone/>
            </a:pPr>
            <a:r>
              <a:rPr b="0" lang="en-US" sz="1400" strike="noStrike" u="none">
                <a:solidFill>
                  <a:srgbClr val="000000"/>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18" name="PlaceHolder 5"/>
          <p:cNvSpPr>
            <a:spLocks noGrp="1"/>
          </p:cNvSpPr>
          <p:nvPr>
            <p:ph type="ftr" idx="4"/>
          </p:nvPr>
        </p:nvSpPr>
        <p:spPr>
          <a:xfrm>
            <a:off x="0" y="10157400"/>
            <a:ext cx="3280680" cy="534240"/>
          </a:xfrm>
          <a:prstGeom prst="rect">
            <a:avLst/>
          </a:prstGeom>
          <a:noFill/>
          <a:ln w="0">
            <a:noFill/>
          </a:ln>
        </p:spPr>
        <p:txBody>
          <a:bodyPr lIns="0" rIns="0" tIns="0" bIns="0" anchor="b">
            <a:noAutofit/>
          </a:bodyPr>
          <a:lstStyle>
            <a:lvl1pPr indent="0">
              <a:buNone/>
              <a:defRPr b="0" lang="en-US" sz="1400" strike="noStrike" u="none">
                <a:solidFill>
                  <a:srgbClr val="000000"/>
                </a:solidFill>
                <a:effectLst/>
                <a:uFillTx/>
                <a:latin typeface="Times New Roman"/>
              </a:defRPr>
            </a:lvl1pPr>
          </a:lstStyle>
          <a:p>
            <a:pPr indent="0">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19" name="PlaceHolder 6"/>
          <p:cNvSpPr>
            <a:spLocks noGrp="1"/>
          </p:cNvSpPr>
          <p:nvPr>
            <p:ph type="sldNum" idx="5"/>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trike="noStrike" u="none">
                <a:solidFill>
                  <a:srgbClr val="000000"/>
                </a:solidFill>
                <a:effectLst/>
                <a:uFillTx/>
                <a:latin typeface="Times New Roman"/>
              </a:defRPr>
            </a:lvl1pPr>
          </a:lstStyle>
          <a:p>
            <a:pPr indent="0" algn="r">
              <a:buNone/>
            </a:pPr>
            <a:fld id="{262C86EC-7FEF-4DFE-802F-74464479AC15}" type="slidenum">
              <a:rPr b="0" lang="en-US" sz="1400" strike="noStrike" u="none">
                <a:solidFill>
                  <a:srgbClr val="000000"/>
                </a:solidFill>
                <a:effectLst/>
                <a:uFillTx/>
                <a:latin typeface="Times New Roman"/>
              </a:rPr>
              <a:t>&lt;number&gt;</a:t>
            </a:fld>
            <a:endParaRPr b="0" lang="en-US" sz="1400" strike="noStrike" u="non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5" name="PlaceHolder 1"/>
          <p:cNvSpPr>
            <a:spLocks noGrp="1"/>
          </p:cNvSpPr>
          <p:nvPr>
            <p:ph type="sldImg"/>
          </p:nvPr>
        </p:nvSpPr>
        <p:spPr>
          <a:xfrm>
            <a:off x="685800" y="1143000"/>
            <a:ext cx="5486040" cy="3085920"/>
          </a:xfrm>
          <a:prstGeom prst="rect">
            <a:avLst/>
          </a:prstGeom>
          <a:ln w="0">
            <a:noFill/>
          </a:ln>
        </p:spPr>
      </p:sp>
      <p:sp>
        <p:nvSpPr>
          <p:cNvPr id="426"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b="0" lang="en-US" sz="2000" strike="noStrike" u="none">
                <a:solidFill>
                  <a:srgbClr val="000000"/>
                </a:solidFill>
                <a:effectLst/>
                <a:uFillTx/>
                <a:latin typeface="Arial"/>
              </a:rPr>
              <a:t>Open by defining the partnership in plain language: Teklofts proposes to source, deliver, install and support the physical equipment SQI chooses. Emphasise that this is a practical, phased proposal—not a large project commitment.</a:t>
            </a:r>
            <a:endParaRPr b="0" lang="en-US" sz="2000" strike="noStrike" u="none">
              <a:solidFill>
                <a:srgbClr val="000000"/>
              </a:solidFill>
              <a:effectLst/>
              <a:uFillTx/>
              <a:latin typeface="Arial"/>
            </a:endParaRPr>
          </a:p>
        </p:txBody>
      </p:sp>
      <p:sp>
        <p:nvSpPr>
          <p:cNvPr id="427" name="PlaceHolder 3"/>
          <p:cNvSpPr>
            <a:spLocks noGrp="1"/>
          </p:cNvSpPr>
          <p:nvPr>
            <p:ph type="sldNum" idx="19"/>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A65B8FE2-DC62-4847-992E-CE6521988DFF}"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8" name="PlaceHolder 1"/>
          <p:cNvSpPr>
            <a:spLocks noGrp="1"/>
          </p:cNvSpPr>
          <p:nvPr>
            <p:ph type="sldImg"/>
          </p:nvPr>
        </p:nvSpPr>
        <p:spPr>
          <a:xfrm>
            <a:off x="685800" y="1143000"/>
            <a:ext cx="5486040" cy="3085920"/>
          </a:xfrm>
          <a:prstGeom prst="rect">
            <a:avLst/>
          </a:prstGeom>
          <a:ln w="0">
            <a:noFill/>
          </a:ln>
        </p:spPr>
      </p:sp>
      <p:sp>
        <p:nvSpPr>
          <p:cNvPr id="429"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b="0" lang="en-US" sz="2000" strike="noStrike" u="none">
                <a:solidFill>
                  <a:srgbClr val="000000"/>
                </a:solidFill>
                <a:effectLst/>
                <a:uFillTx/>
                <a:latin typeface="Arial"/>
              </a:rPr>
              <a:t>Explain Teklofts through tangible products and services. Our vision is to make useful technology easier to access and use. Our mission is to help schools, businesses and individuals get the right equipment and support without unnecessary complexity.</a:t>
            </a:r>
            <a:endParaRPr b="0" lang="en-US" sz="2000" strike="noStrike" u="none">
              <a:solidFill>
                <a:srgbClr val="000000"/>
              </a:solidFill>
              <a:effectLst/>
              <a:uFillTx/>
              <a:latin typeface="Arial"/>
            </a:endParaRPr>
          </a:p>
        </p:txBody>
      </p:sp>
      <p:sp>
        <p:nvSpPr>
          <p:cNvPr id="430" name="PlaceHolder 3"/>
          <p:cNvSpPr>
            <a:spLocks noGrp="1"/>
          </p:cNvSpPr>
          <p:nvPr>
            <p:ph type="sldNum" idx="20"/>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999B17D6-0588-46A5-8BD5-2AF68B0B874E}"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1" name="PlaceHolder 1"/>
          <p:cNvSpPr>
            <a:spLocks noGrp="1"/>
          </p:cNvSpPr>
          <p:nvPr>
            <p:ph type="sldImg"/>
          </p:nvPr>
        </p:nvSpPr>
        <p:spPr>
          <a:xfrm>
            <a:off x="685800" y="1143000"/>
            <a:ext cx="5486040" cy="3085920"/>
          </a:xfrm>
          <a:prstGeom prst="rect">
            <a:avLst/>
          </a:prstGeom>
          <a:ln w="0">
            <a:noFill/>
          </a:ln>
        </p:spPr>
      </p:sp>
      <p:sp>
        <p:nvSpPr>
          <p:cNvPr id="432"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b="0" lang="en-US" sz="2000" strike="noStrike" u="none">
                <a:solidFill>
                  <a:srgbClr val="000000"/>
                </a:solidFill>
                <a:effectLst/>
                <a:uFillTx/>
                <a:latin typeface="Arial"/>
              </a:rPr>
              <a:t>Use these as Teklofts product-customer testimonials only. Do not imply that the reviewers are SQI clients or that these reviews prove institutional deployment experience. The wording is taken from the supplied Teklofts review presentation.</a:t>
            </a:r>
            <a:endParaRPr b="0" lang="en-US" sz="2000" strike="noStrike" u="none">
              <a:solidFill>
                <a:srgbClr val="000000"/>
              </a:solidFill>
              <a:effectLst/>
              <a:uFillTx/>
              <a:latin typeface="Arial"/>
            </a:endParaRPr>
          </a:p>
        </p:txBody>
      </p:sp>
      <p:sp>
        <p:nvSpPr>
          <p:cNvPr id="433" name="PlaceHolder 3"/>
          <p:cNvSpPr>
            <a:spLocks noGrp="1"/>
          </p:cNvSpPr>
          <p:nvPr>
            <p:ph type="sldNum" idx="21"/>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1576D190-B020-48AC-8D8E-1E9906F75BC3}"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4" name="PlaceHolder 1"/>
          <p:cNvSpPr>
            <a:spLocks noGrp="1"/>
          </p:cNvSpPr>
          <p:nvPr>
            <p:ph type="sldImg"/>
          </p:nvPr>
        </p:nvSpPr>
        <p:spPr>
          <a:xfrm>
            <a:off x="685800" y="1143000"/>
            <a:ext cx="5486040" cy="3085920"/>
          </a:xfrm>
          <a:prstGeom prst="rect">
            <a:avLst/>
          </a:prstGeom>
          <a:ln w="0">
            <a:noFill/>
          </a:ln>
        </p:spPr>
      </p:sp>
      <p:sp>
        <p:nvSpPr>
          <p:cNvPr id="435"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b="0" lang="en-US" sz="2000" strike="noStrike" u="none">
                <a:solidFill>
                  <a:srgbClr val="000000"/>
                </a:solidFill>
                <a:effectLst/>
                <a:uFillTx/>
                <a:latin typeface="Arial"/>
              </a:rPr>
              <a:t>Acknowledge SQI’s students, instructors, campuses, courses, practical teaching, digital systems and AI programmes. Then state the boundary clearly: Teklofts is proposing to add physical equipment and practical support, not replace SQI’s systems or academic leadership.</a:t>
            </a:r>
            <a:endParaRPr b="0" lang="en-US" sz="2000" strike="noStrike" u="none">
              <a:solidFill>
                <a:srgbClr val="000000"/>
              </a:solidFill>
              <a:effectLst/>
              <a:uFillTx/>
              <a:latin typeface="Arial"/>
            </a:endParaRPr>
          </a:p>
        </p:txBody>
      </p:sp>
      <p:sp>
        <p:nvSpPr>
          <p:cNvPr id="436" name="PlaceHolder 3"/>
          <p:cNvSpPr>
            <a:spLocks noGrp="1"/>
          </p:cNvSpPr>
          <p:nvPr>
            <p:ph type="sldNum" idx="22"/>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9C2468AB-5E0B-4D64-B9A9-CC7DD31B5082}"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7" name="PlaceHolder 1"/>
          <p:cNvSpPr>
            <a:spLocks noGrp="1"/>
          </p:cNvSpPr>
          <p:nvPr>
            <p:ph type="sldImg"/>
          </p:nvPr>
        </p:nvSpPr>
        <p:spPr>
          <a:xfrm>
            <a:off x="685800" y="1143000"/>
            <a:ext cx="5486040" cy="3085920"/>
          </a:xfrm>
          <a:prstGeom prst="rect">
            <a:avLst/>
          </a:prstGeom>
          <a:ln w="0">
            <a:noFill/>
          </a:ln>
        </p:spPr>
      </p:sp>
      <p:sp>
        <p:nvSpPr>
          <p:cNvPr id="438"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b="0" lang="en-US" sz="2000" strike="noStrike" u="none">
                <a:solidFill>
                  <a:srgbClr val="000000"/>
                </a:solidFill>
                <a:effectLst/>
                <a:uFillTx/>
                <a:latin typeface="Arial"/>
              </a:rPr>
              <a:t>Ask SQI what computer specifications, quantities, software requirements and budget range it already uses. Teklofts can then source suitable products rather than recommending equipment before requirements are known.</a:t>
            </a:r>
            <a:endParaRPr b="0" lang="en-US" sz="2000" strike="noStrike" u="none">
              <a:solidFill>
                <a:srgbClr val="000000"/>
              </a:solidFill>
              <a:effectLst/>
              <a:uFillTx/>
              <a:latin typeface="Arial"/>
            </a:endParaRPr>
          </a:p>
        </p:txBody>
      </p:sp>
      <p:sp>
        <p:nvSpPr>
          <p:cNvPr id="439" name="PlaceHolder 3"/>
          <p:cNvSpPr>
            <a:spLocks noGrp="1"/>
          </p:cNvSpPr>
          <p:nvPr>
            <p:ph type="sldNum" idx="23"/>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3C19D012-215E-4E35-9EDD-190A97FD52E7}"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0" name="PlaceHolder 1"/>
          <p:cNvSpPr>
            <a:spLocks noGrp="1"/>
          </p:cNvSpPr>
          <p:nvPr>
            <p:ph type="sldImg"/>
          </p:nvPr>
        </p:nvSpPr>
        <p:spPr>
          <a:xfrm>
            <a:off x="685800" y="1143000"/>
            <a:ext cx="5486040" cy="3085920"/>
          </a:xfrm>
          <a:prstGeom prst="rect">
            <a:avLst/>
          </a:prstGeom>
          <a:ln w="0">
            <a:noFill/>
          </a:ln>
        </p:spPr>
      </p:sp>
      <p:sp>
        <p:nvSpPr>
          <p:cNvPr id="441"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b="0" lang="en-US" sz="2000" strike="noStrike" u="none">
                <a:solidFill>
                  <a:srgbClr val="000000"/>
                </a:solidFill>
                <a:effectLst/>
                <a:uFillTx/>
                <a:latin typeface="Arial"/>
              </a:rPr>
              <a:t>Name the equipment on screen: robot kits, Arduino and ESP32 boards, sensors, motors, breadboards, wires, tools and safe power supplies. Explain that replacement parts matter because practical components are consumed or damaged over time.</a:t>
            </a:r>
            <a:endParaRPr b="0" lang="en-US" sz="2000" strike="noStrike" u="none">
              <a:solidFill>
                <a:srgbClr val="000000"/>
              </a:solidFill>
              <a:effectLst/>
              <a:uFillTx/>
              <a:latin typeface="Arial"/>
            </a:endParaRPr>
          </a:p>
        </p:txBody>
      </p:sp>
      <p:sp>
        <p:nvSpPr>
          <p:cNvPr id="442" name="PlaceHolder 3"/>
          <p:cNvSpPr>
            <a:spLocks noGrp="1"/>
          </p:cNvSpPr>
          <p:nvPr>
            <p:ph type="sldNum" idx="24"/>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059E209D-B0C9-4AD0-A45B-68EAA6DEB780}"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3" name="PlaceHolder 1"/>
          <p:cNvSpPr>
            <a:spLocks noGrp="1"/>
          </p:cNvSpPr>
          <p:nvPr>
            <p:ph type="sldImg"/>
          </p:nvPr>
        </p:nvSpPr>
        <p:spPr>
          <a:xfrm>
            <a:off x="685800" y="1143000"/>
            <a:ext cx="5486040" cy="3085920"/>
          </a:xfrm>
          <a:prstGeom prst="rect">
            <a:avLst/>
          </a:prstGeom>
          <a:ln w="0">
            <a:noFill/>
          </a:ln>
        </p:spPr>
      </p:sp>
      <p:sp>
        <p:nvSpPr>
          <p:cNvPr id="444"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b="0" lang="en-US" sz="2000" strike="noStrike" u="none">
                <a:solidFill>
                  <a:srgbClr val="000000"/>
                </a:solidFill>
                <a:effectLst/>
                <a:uFillTx/>
                <a:latin typeface="Arial"/>
              </a:rPr>
              <a:t>Avoid saying only “AI solutions.” Explain that physical AI practice can require capable computers, cameras, small edge-computing devices, sensors and displays. Examples include object detection, image recognition and smart monitoring.</a:t>
            </a:r>
            <a:endParaRPr b="0" lang="en-US" sz="2000" strike="noStrike" u="none">
              <a:solidFill>
                <a:srgbClr val="000000"/>
              </a:solidFill>
              <a:effectLst/>
              <a:uFillTx/>
              <a:latin typeface="Arial"/>
            </a:endParaRPr>
          </a:p>
        </p:txBody>
      </p:sp>
      <p:sp>
        <p:nvSpPr>
          <p:cNvPr id="445" name="PlaceHolder 3"/>
          <p:cNvSpPr>
            <a:spLocks noGrp="1"/>
          </p:cNvSpPr>
          <p:nvPr>
            <p:ph type="sldNum" idx="25"/>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19588F5C-F31F-41F2-9374-C8288E594D80}"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6" name="PlaceHolder 1"/>
          <p:cNvSpPr>
            <a:spLocks noGrp="1"/>
          </p:cNvSpPr>
          <p:nvPr>
            <p:ph type="sldImg"/>
          </p:nvPr>
        </p:nvSpPr>
        <p:spPr>
          <a:xfrm>
            <a:off x="685800" y="1143000"/>
            <a:ext cx="5486040" cy="3085920"/>
          </a:xfrm>
          <a:prstGeom prst="rect">
            <a:avLst/>
          </a:prstGeom>
          <a:ln w="0">
            <a:noFill/>
          </a:ln>
        </p:spPr>
      </p:sp>
      <p:sp>
        <p:nvSpPr>
          <p:cNvPr id="447"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b="0" lang="en-US" sz="2000" strike="noStrike" u="none">
                <a:solidFill>
                  <a:srgbClr val="000000"/>
                </a:solidFill>
                <a:effectLst/>
                <a:uFillTx/>
                <a:latin typeface="Arial"/>
              </a:rPr>
              <a:t>Point out the routers, switches, access points, cables, rack and test tools. Teklofts can supply equipment and help with the physical lab setup; SQI retains responsibility for teaching and curriculum.</a:t>
            </a:r>
            <a:endParaRPr b="0" lang="en-US" sz="2000" strike="noStrike" u="none">
              <a:solidFill>
                <a:srgbClr val="000000"/>
              </a:solidFill>
              <a:effectLst/>
              <a:uFillTx/>
              <a:latin typeface="Arial"/>
            </a:endParaRPr>
          </a:p>
        </p:txBody>
      </p:sp>
      <p:sp>
        <p:nvSpPr>
          <p:cNvPr id="448" name="PlaceHolder 3"/>
          <p:cNvSpPr>
            <a:spLocks noGrp="1"/>
          </p:cNvSpPr>
          <p:nvPr>
            <p:ph type="sldNum" idx="26"/>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0FCCC6FB-2AF6-45A7-86C7-04C40A8D3495}"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9" name="PlaceHolder 1"/>
          <p:cNvSpPr>
            <a:spLocks noGrp="1"/>
          </p:cNvSpPr>
          <p:nvPr>
            <p:ph type="sldImg"/>
          </p:nvPr>
        </p:nvSpPr>
        <p:spPr>
          <a:xfrm>
            <a:off x="685800" y="1143000"/>
            <a:ext cx="5486040" cy="3085920"/>
          </a:xfrm>
          <a:prstGeom prst="rect">
            <a:avLst/>
          </a:prstGeom>
          <a:ln w="0">
            <a:noFill/>
          </a:ln>
        </p:spPr>
      </p:sp>
      <p:sp>
        <p:nvSpPr>
          <p:cNvPr id="450"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b="0" lang="en-US" sz="2000" strike="noStrike" u="none">
                <a:solidFill>
                  <a:srgbClr val="000000"/>
                </a:solidFill>
                <a:effectLst/>
                <a:uFillTx/>
                <a:latin typeface="Arial"/>
              </a:rPr>
              <a:t>Describe a modest setup: one suitable 3D printer, filament, a design computer, basic finishing tools, a safe workbench and storage. This can begin as a shared resource in the pilot lab.</a:t>
            </a:r>
            <a:endParaRPr b="0" lang="en-US" sz="2000" strike="noStrike" u="none">
              <a:solidFill>
                <a:srgbClr val="000000"/>
              </a:solidFill>
              <a:effectLst/>
              <a:uFillTx/>
              <a:latin typeface="Arial"/>
            </a:endParaRPr>
          </a:p>
        </p:txBody>
      </p:sp>
      <p:sp>
        <p:nvSpPr>
          <p:cNvPr id="451" name="PlaceHolder 3"/>
          <p:cNvSpPr>
            <a:spLocks noGrp="1"/>
          </p:cNvSpPr>
          <p:nvPr>
            <p:ph type="sldNum" idx="27"/>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1E2134AD-47D4-4BD9-BE33-0F1572B7E581}"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2" name="PlaceHolder 1"/>
          <p:cNvSpPr>
            <a:spLocks noGrp="1"/>
          </p:cNvSpPr>
          <p:nvPr>
            <p:ph type="sldImg"/>
          </p:nvPr>
        </p:nvSpPr>
        <p:spPr>
          <a:xfrm>
            <a:off x="685800" y="1143000"/>
            <a:ext cx="5486040" cy="3085920"/>
          </a:xfrm>
          <a:prstGeom prst="rect">
            <a:avLst/>
          </a:prstGeom>
          <a:ln w="0">
            <a:noFill/>
          </a:ln>
        </p:spPr>
      </p:sp>
      <p:sp>
        <p:nvSpPr>
          <p:cNvPr id="453"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b="0" lang="en-US" sz="2000" strike="noStrike" u="none">
                <a:solidFill>
                  <a:srgbClr val="000000"/>
                </a:solidFill>
                <a:effectLst/>
                <a:uFillTx/>
                <a:latin typeface="Arial"/>
              </a:rPr>
              <a:t>Explain the room as a teaching example: sensors measure temperature or motion, controllers respond, energy meters capture use, and a screen displays readings. Keep installations appropriate to SQI’s policies and privacy requirements.</a:t>
            </a:r>
            <a:endParaRPr b="0" lang="en-US" sz="2000" strike="noStrike" u="none">
              <a:solidFill>
                <a:srgbClr val="000000"/>
              </a:solidFill>
              <a:effectLst/>
              <a:uFillTx/>
              <a:latin typeface="Arial"/>
            </a:endParaRPr>
          </a:p>
        </p:txBody>
      </p:sp>
      <p:sp>
        <p:nvSpPr>
          <p:cNvPr id="454" name="PlaceHolder 3"/>
          <p:cNvSpPr>
            <a:spLocks noGrp="1"/>
          </p:cNvSpPr>
          <p:nvPr>
            <p:ph type="sldNum" idx="28"/>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463959A4-7BA4-4E6C-B8D1-7D3D6B7FFC1A}"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5" name="PlaceHolder 1"/>
          <p:cNvSpPr>
            <a:spLocks noGrp="1"/>
          </p:cNvSpPr>
          <p:nvPr>
            <p:ph type="sldImg"/>
          </p:nvPr>
        </p:nvSpPr>
        <p:spPr>
          <a:xfrm>
            <a:off x="685800" y="1143000"/>
            <a:ext cx="5486040" cy="3085920"/>
          </a:xfrm>
          <a:prstGeom prst="rect">
            <a:avLst/>
          </a:prstGeom>
          <a:ln w="0">
            <a:noFill/>
          </a:ln>
        </p:spPr>
      </p:sp>
      <p:sp>
        <p:nvSpPr>
          <p:cNvPr id="456"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b="0" lang="en-US" sz="2000" strike="noStrike" u="none">
                <a:solidFill>
                  <a:srgbClr val="000000"/>
                </a:solidFill>
                <a:effectLst/>
                <a:uFillTx/>
                <a:latin typeface="Arial"/>
              </a:rPr>
              <a:t>Do not recommend capacity or price before a site assessment. Teklofts would first check SQI’s loads, existing electrical systems, required backup time and internet setup, then recommend suitable equipment.</a:t>
            </a:r>
            <a:endParaRPr b="0" lang="en-US" sz="2000" strike="noStrike" u="none">
              <a:solidFill>
                <a:srgbClr val="000000"/>
              </a:solidFill>
              <a:effectLst/>
              <a:uFillTx/>
              <a:latin typeface="Arial"/>
            </a:endParaRPr>
          </a:p>
        </p:txBody>
      </p:sp>
      <p:sp>
        <p:nvSpPr>
          <p:cNvPr id="457" name="PlaceHolder 3"/>
          <p:cNvSpPr>
            <a:spLocks noGrp="1"/>
          </p:cNvSpPr>
          <p:nvPr>
            <p:ph type="sldNum" idx="29"/>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493F7648-6671-419B-8D83-92D96582BC8F}"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8" name="PlaceHolder 1"/>
          <p:cNvSpPr>
            <a:spLocks noGrp="1"/>
          </p:cNvSpPr>
          <p:nvPr>
            <p:ph type="sldImg"/>
          </p:nvPr>
        </p:nvSpPr>
        <p:spPr>
          <a:xfrm>
            <a:off x="685800" y="1143000"/>
            <a:ext cx="5486040" cy="3085920"/>
          </a:xfrm>
          <a:prstGeom prst="rect">
            <a:avLst/>
          </a:prstGeom>
          <a:ln w="0">
            <a:noFill/>
          </a:ln>
        </p:spPr>
      </p:sp>
      <p:sp>
        <p:nvSpPr>
          <p:cNvPr id="459"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b="0" lang="en-US" sz="2000" strike="noStrike" u="none">
                <a:solidFill>
                  <a:srgbClr val="000000"/>
                </a:solidFill>
                <a:effectLst/>
                <a:uFillTx/>
                <a:latin typeface="Arial"/>
              </a:rPr>
              <a:t>This is a concept picture, not a final design. The room combines computer workstations, robotics and electronics benches, an AI workstation, networking practice, a 3D printer, IoT demonstrations, storage and backup power. Actual scope follows assessment.</a:t>
            </a:r>
            <a:endParaRPr b="0" lang="en-US" sz="2000" strike="noStrike" u="none">
              <a:solidFill>
                <a:srgbClr val="000000"/>
              </a:solidFill>
              <a:effectLst/>
              <a:uFillTx/>
              <a:latin typeface="Arial"/>
            </a:endParaRPr>
          </a:p>
        </p:txBody>
      </p:sp>
      <p:sp>
        <p:nvSpPr>
          <p:cNvPr id="460" name="PlaceHolder 3"/>
          <p:cNvSpPr>
            <a:spLocks noGrp="1"/>
          </p:cNvSpPr>
          <p:nvPr>
            <p:ph type="sldNum" idx="30"/>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5CD45EDC-5A47-47AF-AAF2-42DC2F4B1A8B}"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1" name="PlaceHolder 1"/>
          <p:cNvSpPr>
            <a:spLocks noGrp="1"/>
          </p:cNvSpPr>
          <p:nvPr>
            <p:ph type="sldImg"/>
          </p:nvPr>
        </p:nvSpPr>
        <p:spPr>
          <a:xfrm>
            <a:off x="685800" y="1143000"/>
            <a:ext cx="5486040" cy="3085920"/>
          </a:xfrm>
          <a:prstGeom prst="rect">
            <a:avLst/>
          </a:prstGeom>
          <a:ln w="0">
            <a:noFill/>
          </a:ln>
        </p:spPr>
      </p:sp>
      <p:sp>
        <p:nvSpPr>
          <p:cNvPr id="462"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b="0" lang="en-US" sz="2000" strike="noStrike" u="none">
                <a:solidFill>
                  <a:srgbClr val="000000"/>
                </a:solidFill>
                <a:effectLst/>
                <a:uFillTx/>
                <a:latin typeface="Arial"/>
              </a:rPr>
              <a:t>Propose one location, one practical lab, selected equipment and selected students for 90 days. Sequence: talk, check, plan, source, deliver, install, train and support. Measure student use, projects, prototypes, equipment utilisation and feedback before expanding.</a:t>
            </a:r>
            <a:endParaRPr b="0" lang="en-US" sz="2000" strike="noStrike" u="none">
              <a:solidFill>
                <a:srgbClr val="000000"/>
              </a:solidFill>
              <a:effectLst/>
              <a:uFillTx/>
              <a:latin typeface="Arial"/>
            </a:endParaRPr>
          </a:p>
        </p:txBody>
      </p:sp>
      <p:sp>
        <p:nvSpPr>
          <p:cNvPr id="463" name="PlaceHolder 3"/>
          <p:cNvSpPr>
            <a:spLocks noGrp="1"/>
          </p:cNvSpPr>
          <p:nvPr>
            <p:ph type="sldNum" idx="31"/>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8B16A404-0932-403C-8976-396C04A483F4}"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4" name="PlaceHolder 1"/>
          <p:cNvSpPr>
            <a:spLocks noGrp="1"/>
          </p:cNvSpPr>
          <p:nvPr>
            <p:ph type="sldImg"/>
          </p:nvPr>
        </p:nvSpPr>
        <p:spPr>
          <a:xfrm>
            <a:off x="685800" y="1143000"/>
            <a:ext cx="5486040" cy="3085920"/>
          </a:xfrm>
          <a:prstGeom prst="rect">
            <a:avLst/>
          </a:prstGeom>
          <a:ln w="0">
            <a:noFill/>
          </a:ln>
        </p:spPr>
      </p:sp>
      <p:sp>
        <p:nvSpPr>
          <p:cNvPr id="465"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b="0" lang="en-US" sz="2000" strike="noStrike" u="none">
                <a:solidFill>
                  <a:srgbClr val="000000"/>
                </a:solidFill>
                <a:effectLst/>
                <a:uFillTx/>
                <a:latin typeface="Arial"/>
              </a:rPr>
              <a:t>Close with a clear division of responsibilities. SQI brings the academic environment; Teklofts brings equipment sourcing, delivery, setup and replacement support. Ask for one next step only: a joint site and equipment assessment for a small 90-day pilot.</a:t>
            </a:r>
            <a:endParaRPr b="0" lang="en-US" sz="2000" strike="noStrike" u="none">
              <a:solidFill>
                <a:srgbClr val="000000"/>
              </a:solidFill>
              <a:effectLst/>
              <a:uFillTx/>
              <a:latin typeface="Arial"/>
            </a:endParaRPr>
          </a:p>
        </p:txBody>
      </p:sp>
      <p:sp>
        <p:nvSpPr>
          <p:cNvPr id="466" name="PlaceHolder 3"/>
          <p:cNvSpPr>
            <a:spLocks noGrp="1"/>
          </p:cNvSpPr>
          <p:nvPr>
            <p:ph type="sldNum" idx="32"/>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519516DA-3B3B-497E-B259-915F0460DF04}"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7" name="PlaceHolder 1"/>
          <p:cNvSpPr>
            <a:spLocks noGrp="1"/>
          </p:cNvSpPr>
          <p:nvPr>
            <p:ph type="sldImg"/>
          </p:nvPr>
        </p:nvSpPr>
        <p:spPr>
          <a:xfrm>
            <a:off x="685800" y="1143000"/>
            <a:ext cx="5486040" cy="3085920"/>
          </a:xfrm>
          <a:prstGeom prst="rect">
            <a:avLst/>
          </a:prstGeom>
          <a:ln w="0">
            <a:noFill/>
          </a:ln>
        </p:spPr>
      </p:sp>
      <p:sp>
        <p:nvSpPr>
          <p:cNvPr id="468" name="PlaceHolder 2"/>
          <p:cNvSpPr>
            <a:spLocks noGrp="1"/>
          </p:cNvSpPr>
          <p:nvPr>
            <p:ph type="body"/>
          </p:nvPr>
        </p:nvSpPr>
        <p:spPr>
          <a:xfrm>
            <a:off x="685800" y="4400640"/>
            <a:ext cx="5486040" cy="3600000"/>
          </a:xfrm>
          <a:prstGeom prst="rect">
            <a:avLst/>
          </a:prstGeom>
          <a:noFill/>
          <a:ln w="0">
            <a:noFill/>
          </a:ln>
        </p:spPr>
        <p:txBody>
          <a:bodyPr lIns="91440" rIns="91440" tIns="45720" bIns="45720" anchor="t">
            <a:noAutofit/>
          </a:bodyPr>
          <a:p>
            <a:pPr indent="0">
              <a:lnSpc>
                <a:spcPct val="100000"/>
              </a:lnSpc>
              <a:buNone/>
            </a:pPr>
            <a:r>
              <a:rPr b="0" lang="en-US" sz="2000" strike="noStrike" u="none">
                <a:solidFill>
                  <a:srgbClr val="000000"/>
                </a:solidFill>
                <a:effectLst/>
                <a:uFillTx/>
                <a:latin typeface="Arial"/>
              </a:rPr>
              <a:t>Use this slide as the meeting worksheet. Capture each need, the current problem, an assessment-led recommendation, the responsible person or priority, and the agreed next action or meeting date. Do not promise products, quantities, prices or dates before assessment.</a:t>
            </a:r>
            <a:endParaRPr b="0" lang="en-US" sz="2000" strike="noStrike" u="none">
              <a:solidFill>
                <a:srgbClr val="000000"/>
              </a:solidFill>
              <a:effectLst/>
              <a:uFillTx/>
              <a:latin typeface="Arial"/>
            </a:endParaRPr>
          </a:p>
        </p:txBody>
      </p:sp>
      <p:sp>
        <p:nvSpPr>
          <p:cNvPr id="469" name="PlaceHolder 3"/>
          <p:cNvSpPr>
            <a:spLocks noGrp="1"/>
          </p:cNvSpPr>
          <p:nvPr>
            <p:ph type="sldNum" idx="33"/>
          </p:nvPr>
        </p:nvSpPr>
        <p:spPr>
          <a:xfrm>
            <a:off x="3884760" y="8685360"/>
            <a:ext cx="2971440" cy="458280"/>
          </a:xfrm>
          <a:prstGeom prst="rect">
            <a:avLst/>
          </a:prstGeom>
          <a:noFill/>
          <a:ln w="0">
            <a:noFill/>
          </a:ln>
        </p:spPr>
        <p:txBody>
          <a:bodyPr lIns="91440" rIns="91440" tIns="45720" bIns="45720" anchor="b">
            <a:noAutofit/>
          </a:bodyPr>
          <a:lstStyle>
            <a:lvl1pPr indent="0" algn="r" defTabSz="914400">
              <a:lnSpc>
                <a:spcPct val="100000"/>
              </a:lnSpc>
              <a:buNone/>
              <a:defRPr b="0" lang="en-US" sz="1200" strike="noStrike" u="none">
                <a:solidFill>
                  <a:schemeClr val="dk1"/>
                </a:solidFill>
                <a:effectLst/>
                <a:uFillTx/>
                <a:latin typeface="+mn-lt"/>
                <a:ea typeface="+mn-ea"/>
              </a:defRPr>
            </a:lvl1pPr>
          </a:lstStyle>
          <a:p>
            <a:pPr indent="0" algn="r" defTabSz="914400">
              <a:lnSpc>
                <a:spcPct val="100000"/>
              </a:lnSpc>
              <a:buNone/>
            </a:pPr>
            <a:fld id="{9D9F3DB0-1897-4989-BE29-ECA42D7E7E24}" type="slidenum">
              <a:rPr b="0" lang="en-US" sz="1200" strike="noStrike" u="none">
                <a:solidFill>
                  <a:schemeClr val="dk1"/>
                </a:solidFill>
                <a:effectLst/>
                <a:uFillTx/>
                <a:latin typeface="+mn-lt"/>
                <a:ea typeface="+mn-ea"/>
              </a:rPr>
              <a:t>&lt;number&gt;</a:t>
            </a:fld>
            <a:endParaRPr b="0" lang="en-US" sz="1200" strike="noStrike" u="none">
              <a:solidFill>
                <a:srgbClr val="000000"/>
              </a:solidFill>
              <a:effectLst/>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en-US" sz="1800" strike="noStrike" u="none">
                <a:solidFill>
                  <a:schemeClr val="dk1"/>
                </a:solidFill>
                <a:effectLst/>
                <a:uFillTx/>
                <a:latin typeface="Aptos"/>
              </a:rPr>
              <a:t>Click to edit the title text format</a:t>
            </a:r>
            <a:endParaRPr b="0" lang="en-US" sz="1800" strike="noStrike" u="none">
              <a:solidFill>
                <a:schemeClr val="dk1"/>
              </a:solidFill>
              <a:effectLst/>
              <a:uFillTx/>
              <a:latin typeface="Aptos"/>
            </a:endParaRPr>
          </a:p>
        </p:txBody>
      </p:sp>
      <p:sp>
        <p:nvSpPr>
          <p:cNvPr id="1"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chemeClr val="dk1"/>
                </a:solidFill>
                <a:effectLst/>
                <a:uFillTx/>
                <a:latin typeface="Aptos"/>
              </a:rPr>
              <a:t>Click to edit the outline text format</a:t>
            </a:r>
            <a:endParaRPr b="0" lang="en-US" sz="3200" strike="noStrike" u="none">
              <a:solidFill>
                <a:schemeClr val="dk1"/>
              </a:solidFill>
              <a:effectLst/>
              <a:uFillTx/>
              <a:latin typeface="Aptos"/>
            </a:endParaRPr>
          </a:p>
          <a:p>
            <a:pPr lvl="1" marL="864000" indent="-324000">
              <a:spcBef>
                <a:spcPts val="1134"/>
              </a:spcBef>
              <a:buClr>
                <a:srgbClr val="000000"/>
              </a:buClr>
              <a:buSzPct val="75000"/>
              <a:buFont typeface="Symbol" charset="2"/>
              <a:buChar char=""/>
            </a:pPr>
            <a:r>
              <a:rPr b="0" lang="en-US" sz="2400" strike="noStrike" u="none">
                <a:solidFill>
                  <a:schemeClr val="dk1"/>
                </a:solidFill>
                <a:effectLst/>
                <a:uFillTx/>
                <a:latin typeface="Aptos"/>
              </a:rPr>
              <a:t>Second Outline Level</a:t>
            </a:r>
            <a:endParaRPr b="0" lang="en-US" sz="2400" strike="noStrike" u="none">
              <a:solidFill>
                <a:schemeClr val="dk1"/>
              </a:solidFill>
              <a:effectLst/>
              <a:uFillTx/>
              <a:latin typeface="Aptos"/>
            </a:endParaRPr>
          </a:p>
          <a:p>
            <a:pPr lvl="2" marL="1296000" indent="-288000">
              <a:spcBef>
                <a:spcPts val="850"/>
              </a:spcBef>
              <a:buClr>
                <a:srgbClr val="000000"/>
              </a:buClr>
              <a:buSzPct val="45000"/>
              <a:buFont typeface="Wingdings" charset="2"/>
              <a:buChar char=""/>
            </a:pPr>
            <a:r>
              <a:rPr b="0" lang="en-US" sz="2000" strike="noStrike" u="none">
                <a:solidFill>
                  <a:schemeClr val="dk1"/>
                </a:solidFill>
                <a:effectLst/>
                <a:uFillTx/>
                <a:latin typeface="Aptos"/>
              </a:rPr>
              <a:t>Third Outline Level</a:t>
            </a:r>
            <a:endParaRPr b="0" lang="en-US" sz="2000" strike="noStrike" u="none">
              <a:solidFill>
                <a:schemeClr val="dk1"/>
              </a:solidFill>
              <a:effectLst/>
              <a:uFillTx/>
              <a:latin typeface="Aptos"/>
            </a:endParaRPr>
          </a:p>
          <a:p>
            <a:pPr lvl="3" marL="1728000" indent="-216000">
              <a:spcBef>
                <a:spcPts val="567"/>
              </a:spcBef>
              <a:buClr>
                <a:srgbClr val="000000"/>
              </a:buClr>
              <a:buSzPct val="75000"/>
              <a:buFont typeface="Symbol" charset="2"/>
              <a:buChar char=""/>
            </a:pPr>
            <a:r>
              <a:rPr b="0" lang="en-US" sz="2000" strike="noStrike" u="none">
                <a:solidFill>
                  <a:schemeClr val="dk1"/>
                </a:solidFill>
                <a:effectLst/>
                <a:uFillTx/>
                <a:latin typeface="Aptos"/>
              </a:rPr>
              <a:t>Fourth Outline Level</a:t>
            </a:r>
            <a:endParaRPr b="0" lang="en-US" sz="2000" strike="noStrike" u="none">
              <a:solidFill>
                <a:schemeClr val="dk1"/>
              </a:solidFill>
              <a:effectLst/>
              <a:uFillTx/>
              <a:latin typeface="Aptos"/>
            </a:endParaRPr>
          </a:p>
          <a:p>
            <a:pPr lvl="4" marL="2160000" indent="-216000">
              <a:spcBef>
                <a:spcPts val="283"/>
              </a:spcBef>
              <a:buClr>
                <a:srgbClr val="000000"/>
              </a:buClr>
              <a:buSzPct val="45000"/>
              <a:buFont typeface="Wingdings" charset="2"/>
              <a:buChar char=""/>
            </a:pPr>
            <a:r>
              <a:rPr b="0" lang="en-US" sz="2000" strike="noStrike" u="none">
                <a:solidFill>
                  <a:schemeClr val="dk1"/>
                </a:solidFill>
                <a:effectLst/>
                <a:uFillTx/>
                <a:latin typeface="Aptos"/>
              </a:rPr>
              <a:t>Fifth Outline Level</a:t>
            </a:r>
            <a:endParaRPr b="0" lang="en-US" sz="2000" strike="noStrike" u="none">
              <a:solidFill>
                <a:schemeClr val="dk1"/>
              </a:solidFill>
              <a:effectLst/>
              <a:uFillTx/>
              <a:latin typeface="Aptos"/>
            </a:endParaRPr>
          </a:p>
          <a:p>
            <a:pPr lvl="5" marL="2592000" indent="-216000">
              <a:spcBef>
                <a:spcPts val="283"/>
              </a:spcBef>
              <a:buClr>
                <a:srgbClr val="000000"/>
              </a:buClr>
              <a:buSzPct val="45000"/>
              <a:buFont typeface="Wingdings" charset="2"/>
              <a:buChar char=""/>
            </a:pPr>
            <a:r>
              <a:rPr b="0" lang="en-US" sz="2000" strike="noStrike" u="none">
                <a:solidFill>
                  <a:schemeClr val="dk1"/>
                </a:solidFill>
                <a:effectLst/>
                <a:uFillTx/>
                <a:latin typeface="Aptos"/>
              </a:rPr>
              <a:t>Sixth Outline Level</a:t>
            </a:r>
            <a:endParaRPr b="0" lang="en-US" sz="2000" strike="noStrike" u="none">
              <a:solidFill>
                <a:schemeClr val="dk1"/>
              </a:solidFill>
              <a:effectLst/>
              <a:uFillTx/>
              <a:latin typeface="Aptos"/>
            </a:endParaRPr>
          </a:p>
          <a:p>
            <a:pPr lvl="6" marL="3024000" indent="-216000">
              <a:spcBef>
                <a:spcPts val="283"/>
              </a:spcBef>
              <a:buClr>
                <a:srgbClr val="000000"/>
              </a:buClr>
              <a:buSzPct val="45000"/>
              <a:buFont typeface="Wingdings" charset="2"/>
              <a:buChar char=""/>
            </a:pPr>
            <a:r>
              <a:rPr b="0" lang="en-US" sz="2000" strike="noStrike" u="none">
                <a:solidFill>
                  <a:schemeClr val="dk1"/>
                </a:solidFill>
                <a:effectLst/>
                <a:uFillTx/>
                <a:latin typeface="Aptos"/>
              </a:rPr>
              <a:t>Seventh Outline Level</a:t>
            </a:r>
            <a:endParaRPr b="0" lang="en-US" sz="2000" strike="noStrike" u="none">
              <a:solidFill>
                <a:schemeClr val="dk1"/>
              </a:solidFill>
              <a:effectLst/>
              <a:uFillTx/>
              <a:latin typeface="Aptos"/>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IGHT">
    <p:bg>
      <p:bgPr>
        <a:solidFill>
          <a:srgbClr val="f5f4ef"/>
        </a:solidFill>
      </p:bgPr>
    </p:bg>
    <p:spTree>
      <p:nvGrpSpPr>
        <p:cNvPr id="1" name=""/>
        <p:cNvGrpSpPr/>
        <p:nvPr/>
      </p:nvGrpSpPr>
      <p:grpSpPr>
        <a:xfrm>
          <a:off x="0" y="0"/>
          <a:ext cx="0" cy="0"/>
          <a:chOff x="0" y="0"/>
          <a:chExt cx="0" cy="0"/>
        </a:xfrm>
      </p:grpSpPr>
      <p:sp>
        <p:nvSpPr>
          <p:cNvPr id="2" name="Shape 0"/>
          <p:cNvSpPr/>
          <p:nvPr/>
        </p:nvSpPr>
        <p:spPr>
          <a:xfrm>
            <a:off x="0" y="0"/>
            <a:ext cx="72720" cy="6857640"/>
          </a:xfrm>
          <a:prstGeom prst="rect">
            <a:avLst/>
          </a:prstGeom>
          <a:solidFill>
            <a:srgbClr val="129c9b"/>
          </a:solidFill>
          <a:ln w="1270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 name="Text 1"/>
          <p:cNvSpPr/>
          <p:nvPr/>
        </p:nvSpPr>
        <p:spPr>
          <a:xfrm>
            <a:off x="502920" y="228600"/>
            <a:ext cx="5028840" cy="228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150" strike="noStrike" u="none">
                <a:solidFill>
                  <a:srgbClr val="129c9b"/>
                </a:solidFill>
                <a:effectLst/>
                <a:uFillTx/>
                <a:latin typeface="Aptos"/>
                <a:ea typeface="Aptos"/>
              </a:rPr>
              <a:t>TEKLOFTS × SQI COLLEGE OF ICT</a:t>
            </a:r>
            <a:endParaRPr b="0" lang="en-US" sz="1000" strike="noStrike" u="none">
              <a:solidFill>
                <a:srgbClr val="000000"/>
              </a:solidFill>
              <a:effectLst/>
              <a:uFillTx/>
              <a:latin typeface="Arial"/>
            </a:endParaRPr>
          </a:p>
        </p:txBody>
      </p:sp>
      <p:sp>
        <p:nvSpPr>
          <p:cNvPr id="4" name="Text 2"/>
          <p:cNvSpPr/>
          <p:nvPr/>
        </p:nvSpPr>
        <p:spPr>
          <a:xfrm>
            <a:off x="9692640" y="6519600"/>
            <a:ext cx="1965600" cy="182520"/>
          </a:xfrm>
          <a:prstGeom prst="rect">
            <a:avLst/>
          </a:prstGeom>
          <a:noFill/>
          <a:ln w="0">
            <a:noFill/>
          </a:ln>
        </p:spPr>
        <p:style>
          <a:lnRef idx="0"/>
          <a:fillRef idx="0"/>
          <a:effectRef idx="0"/>
          <a:fontRef idx="minor"/>
        </p:style>
        <p:txBody>
          <a:bodyPr lIns="0" rIns="0" tIns="0" bIns="0" anchor="ctr">
            <a:noAutofit/>
          </a:bodyPr>
          <a:p>
            <a:pPr algn="r" defTabSz="914400">
              <a:lnSpc>
                <a:spcPct val="100000"/>
              </a:lnSpc>
              <a:tabLst>
                <a:tab algn="l" pos="0"/>
              </a:tabLst>
            </a:pPr>
            <a:r>
              <a:rPr b="0" lang="en-US" sz="800" strike="noStrike" u="none">
                <a:solidFill>
                  <a:srgbClr val="72727a"/>
                </a:solidFill>
                <a:effectLst/>
                <a:uFillTx/>
                <a:latin typeface="Aptos"/>
              </a:rPr>
              <a:t>Nigeria · September 2026</a:t>
            </a:r>
            <a:endParaRPr b="0" lang="en-US" sz="800" strike="noStrike" u="none">
              <a:solidFill>
                <a:srgbClr val="000000"/>
              </a:solidFill>
              <a:effectLst/>
              <a:uFillTx/>
              <a:latin typeface="Arial"/>
            </a:endParaRPr>
          </a:p>
        </p:txBody>
      </p:sp>
      <p:sp>
        <p:nvSpPr>
          <p:cNvPr id="5" name="PlaceHolder 1"/>
          <p:cNvSpPr>
            <a:spLocks noGrp="1"/>
          </p:cNvSpPr>
          <p:nvPr>
            <p:ph type="sldNum" idx="1"/>
          </p:nvPr>
        </p:nvSpPr>
        <p:spPr>
          <a:xfrm>
            <a:off x="11292840" y="228600"/>
            <a:ext cx="456840" cy="182520"/>
          </a:xfrm>
          <a:prstGeom prst="rect">
            <a:avLst/>
          </a:prstGeom>
          <a:noFill/>
          <a:ln w="0">
            <a:noFill/>
          </a:ln>
        </p:spPr>
        <p:txBody>
          <a:bodyPr lIns="90000" rIns="90000" tIns="45000" bIns="45000" anchor="t">
            <a:noAutofit/>
          </a:bodyPr>
          <a:lstStyle>
            <a:lvl1pPr indent="0" algn="r" defTabSz="914400">
              <a:lnSpc>
                <a:spcPct val="100000"/>
              </a:lnSpc>
              <a:buNone/>
              <a:defRPr b="0" lang="en-US" sz="900" strike="noStrike" u="none">
                <a:solidFill>
                  <a:srgbClr val="f58220"/>
                </a:solidFill>
                <a:effectLst/>
                <a:uFillTx/>
                <a:latin typeface="Aptos"/>
              </a:defRPr>
            </a:lvl1pPr>
          </a:lstStyle>
          <a:p>
            <a:pPr indent="0" algn="r" defTabSz="914400">
              <a:lnSpc>
                <a:spcPct val="100000"/>
              </a:lnSpc>
              <a:buNone/>
            </a:pPr>
            <a:fld id="{501CBFD6-4355-4B1B-87F5-664AE6393DAD}" type="slidenum">
              <a:rPr b="0" lang="en-US" sz="900" strike="noStrike" u="none">
                <a:solidFill>
                  <a:srgbClr val="f58220"/>
                </a:solidFill>
                <a:effectLst/>
                <a:uFillTx/>
                <a:latin typeface="Aptos"/>
              </a:rPr>
              <a:t>&lt;number&gt;</a:t>
            </a:fld>
            <a:endParaRPr b="0" lang="en-US" sz="900" strike="noStrike" u="none">
              <a:solidFill>
                <a:srgbClr val="000000"/>
              </a:solidFill>
              <a:effectLst/>
              <a:uFillTx/>
              <a:latin typeface="Times New Roman"/>
            </a:endParaRPr>
          </a:p>
        </p:txBody>
      </p:sp>
      <p:sp>
        <p:nvSpPr>
          <p:cNvPr id="6" name="PlaceHolder 2"/>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en-US" sz="1800" strike="noStrike" u="none">
                <a:solidFill>
                  <a:schemeClr val="dk1"/>
                </a:solidFill>
                <a:effectLst/>
                <a:uFillTx/>
                <a:latin typeface="Aptos"/>
              </a:rPr>
              <a:t>Click to edit the title text format</a:t>
            </a:r>
            <a:endParaRPr b="0" lang="en-US" sz="1800" strike="noStrike" u="none">
              <a:solidFill>
                <a:schemeClr val="dk1"/>
              </a:solidFill>
              <a:effectLst/>
              <a:uFillTx/>
              <a:latin typeface="Aptos"/>
            </a:endParaRPr>
          </a:p>
        </p:txBody>
      </p:sp>
      <p:sp>
        <p:nvSpPr>
          <p:cNvPr id="7" name="PlaceHolder 3"/>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trike="noStrike" u="none">
                <a:solidFill>
                  <a:schemeClr val="dk1"/>
                </a:solidFill>
                <a:effectLst/>
                <a:uFillTx/>
                <a:latin typeface="Aptos"/>
              </a:rPr>
              <a:t>Click to edit the outline text format</a:t>
            </a:r>
            <a:endParaRPr b="0" lang="en-US" sz="3200" strike="noStrike" u="none">
              <a:solidFill>
                <a:schemeClr val="dk1"/>
              </a:solidFill>
              <a:effectLst/>
              <a:uFillTx/>
              <a:latin typeface="Aptos"/>
            </a:endParaRPr>
          </a:p>
          <a:p>
            <a:pPr lvl="1" marL="864000" indent="-324000">
              <a:spcBef>
                <a:spcPts val="1134"/>
              </a:spcBef>
              <a:buClr>
                <a:srgbClr val="000000"/>
              </a:buClr>
              <a:buSzPct val="75000"/>
              <a:buFont typeface="Symbol" charset="2"/>
              <a:buChar char=""/>
            </a:pPr>
            <a:r>
              <a:rPr b="0" lang="en-US" sz="2400" strike="noStrike" u="none">
                <a:solidFill>
                  <a:schemeClr val="dk1"/>
                </a:solidFill>
                <a:effectLst/>
                <a:uFillTx/>
                <a:latin typeface="Aptos"/>
              </a:rPr>
              <a:t>Second Outline Level</a:t>
            </a:r>
            <a:endParaRPr b="0" lang="en-US" sz="2400" strike="noStrike" u="none">
              <a:solidFill>
                <a:schemeClr val="dk1"/>
              </a:solidFill>
              <a:effectLst/>
              <a:uFillTx/>
              <a:latin typeface="Aptos"/>
            </a:endParaRPr>
          </a:p>
          <a:p>
            <a:pPr lvl="2" marL="1296000" indent="-288000">
              <a:spcBef>
                <a:spcPts val="850"/>
              </a:spcBef>
              <a:buClr>
                <a:srgbClr val="000000"/>
              </a:buClr>
              <a:buSzPct val="45000"/>
              <a:buFont typeface="Wingdings" charset="2"/>
              <a:buChar char=""/>
            </a:pPr>
            <a:r>
              <a:rPr b="0" lang="en-US" sz="2000" strike="noStrike" u="none">
                <a:solidFill>
                  <a:schemeClr val="dk1"/>
                </a:solidFill>
                <a:effectLst/>
                <a:uFillTx/>
                <a:latin typeface="Aptos"/>
              </a:rPr>
              <a:t>Third Outline Level</a:t>
            </a:r>
            <a:endParaRPr b="0" lang="en-US" sz="2000" strike="noStrike" u="none">
              <a:solidFill>
                <a:schemeClr val="dk1"/>
              </a:solidFill>
              <a:effectLst/>
              <a:uFillTx/>
              <a:latin typeface="Aptos"/>
            </a:endParaRPr>
          </a:p>
          <a:p>
            <a:pPr lvl="3" marL="1728000" indent="-216000">
              <a:spcBef>
                <a:spcPts val="567"/>
              </a:spcBef>
              <a:buClr>
                <a:srgbClr val="000000"/>
              </a:buClr>
              <a:buSzPct val="75000"/>
              <a:buFont typeface="Symbol" charset="2"/>
              <a:buChar char=""/>
            </a:pPr>
            <a:r>
              <a:rPr b="0" lang="en-US" sz="2000" strike="noStrike" u="none">
                <a:solidFill>
                  <a:schemeClr val="dk1"/>
                </a:solidFill>
                <a:effectLst/>
                <a:uFillTx/>
                <a:latin typeface="Aptos"/>
              </a:rPr>
              <a:t>Fourth Outline Level</a:t>
            </a:r>
            <a:endParaRPr b="0" lang="en-US" sz="2000" strike="noStrike" u="none">
              <a:solidFill>
                <a:schemeClr val="dk1"/>
              </a:solidFill>
              <a:effectLst/>
              <a:uFillTx/>
              <a:latin typeface="Aptos"/>
            </a:endParaRPr>
          </a:p>
          <a:p>
            <a:pPr lvl="4" marL="2160000" indent="-216000">
              <a:spcBef>
                <a:spcPts val="283"/>
              </a:spcBef>
              <a:buClr>
                <a:srgbClr val="000000"/>
              </a:buClr>
              <a:buSzPct val="45000"/>
              <a:buFont typeface="Wingdings" charset="2"/>
              <a:buChar char=""/>
            </a:pPr>
            <a:r>
              <a:rPr b="0" lang="en-US" sz="2000" strike="noStrike" u="none">
                <a:solidFill>
                  <a:schemeClr val="dk1"/>
                </a:solidFill>
                <a:effectLst/>
                <a:uFillTx/>
                <a:latin typeface="Aptos"/>
              </a:rPr>
              <a:t>Fifth Outline Level</a:t>
            </a:r>
            <a:endParaRPr b="0" lang="en-US" sz="2000" strike="noStrike" u="none">
              <a:solidFill>
                <a:schemeClr val="dk1"/>
              </a:solidFill>
              <a:effectLst/>
              <a:uFillTx/>
              <a:latin typeface="Aptos"/>
            </a:endParaRPr>
          </a:p>
          <a:p>
            <a:pPr lvl="5" marL="2592000" indent="-216000">
              <a:spcBef>
                <a:spcPts val="283"/>
              </a:spcBef>
              <a:buClr>
                <a:srgbClr val="000000"/>
              </a:buClr>
              <a:buSzPct val="45000"/>
              <a:buFont typeface="Wingdings" charset="2"/>
              <a:buChar char=""/>
            </a:pPr>
            <a:r>
              <a:rPr b="0" lang="en-US" sz="2000" strike="noStrike" u="none">
                <a:solidFill>
                  <a:schemeClr val="dk1"/>
                </a:solidFill>
                <a:effectLst/>
                <a:uFillTx/>
                <a:latin typeface="Aptos"/>
              </a:rPr>
              <a:t>Sixth Outline Level</a:t>
            </a:r>
            <a:endParaRPr b="0" lang="en-US" sz="2000" strike="noStrike" u="none">
              <a:solidFill>
                <a:schemeClr val="dk1"/>
              </a:solidFill>
              <a:effectLst/>
              <a:uFillTx/>
              <a:latin typeface="Aptos"/>
            </a:endParaRPr>
          </a:p>
          <a:p>
            <a:pPr lvl="6" marL="3024000" indent="-216000">
              <a:spcBef>
                <a:spcPts val="283"/>
              </a:spcBef>
              <a:buClr>
                <a:srgbClr val="000000"/>
              </a:buClr>
              <a:buSzPct val="45000"/>
              <a:buFont typeface="Wingdings" charset="2"/>
              <a:buChar char=""/>
            </a:pPr>
            <a:r>
              <a:rPr b="0" lang="en-US" sz="2000" strike="noStrike" u="none">
                <a:solidFill>
                  <a:schemeClr val="dk1"/>
                </a:solidFill>
                <a:effectLst/>
                <a:uFillTx/>
                <a:latin typeface="Aptos"/>
              </a:rPr>
              <a:t>Seventh Outline Level</a:t>
            </a:r>
            <a:endParaRPr b="0" lang="en-US" sz="2000" strike="noStrike" u="none">
              <a:solidFill>
                <a:schemeClr val="dk1"/>
              </a:solidFill>
              <a:effectLst/>
              <a:uFillTx/>
              <a:latin typeface="Aptos"/>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ARK">
    <p:bg>
      <p:bgPr>
        <a:solidFill>
          <a:srgbClr val="17233f"/>
        </a:solidFill>
      </p:bgPr>
    </p:bg>
    <p:spTree>
      <p:nvGrpSpPr>
        <p:cNvPr id="1" name=""/>
        <p:cNvGrpSpPr/>
        <p:nvPr/>
      </p:nvGrpSpPr>
      <p:grpSpPr>
        <a:xfrm>
          <a:off x="0" y="0"/>
          <a:ext cx="0" cy="0"/>
          <a:chOff x="0" y="0"/>
          <a:chExt cx="0" cy="0"/>
        </a:xfrm>
      </p:grpSpPr>
      <p:sp>
        <p:nvSpPr>
          <p:cNvPr id="8" name="Shape 0"/>
          <p:cNvSpPr/>
          <p:nvPr/>
        </p:nvSpPr>
        <p:spPr>
          <a:xfrm>
            <a:off x="0" y="0"/>
            <a:ext cx="72720" cy="6857640"/>
          </a:xfrm>
          <a:prstGeom prst="rect">
            <a:avLst/>
          </a:prstGeom>
          <a:solidFill>
            <a:srgbClr val="f58220"/>
          </a:solidFill>
          <a:ln w="12700">
            <a:solidFill>
              <a:srgbClr val="f5822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9" name="Text 1"/>
          <p:cNvSpPr/>
          <p:nvPr/>
        </p:nvSpPr>
        <p:spPr>
          <a:xfrm>
            <a:off x="502920" y="228600"/>
            <a:ext cx="5028840" cy="228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150" strike="noStrike" u="none">
                <a:solidFill>
                  <a:srgbClr val="42c4bd"/>
                </a:solidFill>
                <a:effectLst/>
                <a:uFillTx/>
                <a:latin typeface="Aptos"/>
              </a:rPr>
              <a:t>TEKLOFTS × SQI COLLEGE OF ICT</a:t>
            </a:r>
            <a:endParaRPr b="0" lang="en-US" sz="1000" strike="noStrike" u="none">
              <a:solidFill>
                <a:srgbClr val="ffffff"/>
              </a:solidFill>
              <a:effectLst/>
              <a:uFillTx/>
              <a:latin typeface="Arial"/>
            </a:endParaRPr>
          </a:p>
        </p:txBody>
      </p:sp>
      <p:sp>
        <p:nvSpPr>
          <p:cNvPr id="10" name="Text 2"/>
          <p:cNvSpPr/>
          <p:nvPr/>
        </p:nvSpPr>
        <p:spPr>
          <a:xfrm>
            <a:off x="9692640" y="6519600"/>
            <a:ext cx="1965600" cy="182520"/>
          </a:xfrm>
          <a:prstGeom prst="rect">
            <a:avLst/>
          </a:prstGeom>
          <a:noFill/>
          <a:ln w="0">
            <a:noFill/>
          </a:ln>
        </p:spPr>
        <p:style>
          <a:lnRef idx="0"/>
          <a:fillRef idx="0"/>
          <a:effectRef idx="0"/>
          <a:fontRef idx="minor"/>
        </p:style>
        <p:txBody>
          <a:bodyPr lIns="0" rIns="0" tIns="0" bIns="0" anchor="ctr">
            <a:noAutofit/>
          </a:bodyPr>
          <a:p>
            <a:pPr algn="r" defTabSz="914400">
              <a:lnSpc>
                <a:spcPct val="100000"/>
              </a:lnSpc>
              <a:tabLst>
                <a:tab algn="l" pos="0"/>
              </a:tabLst>
            </a:pPr>
            <a:r>
              <a:rPr b="0" lang="en-US" sz="800" strike="noStrike" u="none">
                <a:solidFill>
                  <a:srgbClr val="aab3c2"/>
                </a:solidFill>
                <a:effectLst/>
                <a:uFillTx/>
                <a:latin typeface="Aptos"/>
              </a:rPr>
              <a:t>Nigeria · September 2026</a:t>
            </a:r>
            <a:endParaRPr b="0" lang="en-US" sz="800" strike="noStrike" u="none">
              <a:solidFill>
                <a:srgbClr val="ffffff"/>
              </a:solidFill>
              <a:effectLst/>
              <a:uFillTx/>
              <a:latin typeface="Arial"/>
            </a:endParaRPr>
          </a:p>
        </p:txBody>
      </p:sp>
      <p:sp>
        <p:nvSpPr>
          <p:cNvPr id="11" name="PlaceHolder 1"/>
          <p:cNvSpPr>
            <a:spLocks noGrp="1"/>
          </p:cNvSpPr>
          <p:nvPr>
            <p:ph type="sldNum" idx="2"/>
          </p:nvPr>
        </p:nvSpPr>
        <p:spPr>
          <a:xfrm>
            <a:off x="11292840" y="228600"/>
            <a:ext cx="456840" cy="182520"/>
          </a:xfrm>
          <a:prstGeom prst="rect">
            <a:avLst/>
          </a:prstGeom>
          <a:noFill/>
          <a:ln w="0">
            <a:noFill/>
          </a:ln>
        </p:spPr>
        <p:txBody>
          <a:bodyPr lIns="90000" rIns="90000" tIns="45000" bIns="45000" anchor="t">
            <a:noAutofit/>
          </a:bodyPr>
          <a:lstStyle>
            <a:lvl1pPr indent="0" algn="r" defTabSz="914400">
              <a:lnSpc>
                <a:spcPct val="100000"/>
              </a:lnSpc>
              <a:buNone/>
              <a:defRPr b="0" lang="en-US" sz="900" strike="noStrike" u="none">
                <a:solidFill>
                  <a:srgbClr val="f58220"/>
                </a:solidFill>
                <a:effectLst/>
                <a:uFillTx/>
                <a:latin typeface="Aptos"/>
              </a:defRPr>
            </a:lvl1pPr>
          </a:lstStyle>
          <a:p>
            <a:pPr indent="0" algn="r" defTabSz="914400">
              <a:lnSpc>
                <a:spcPct val="100000"/>
              </a:lnSpc>
              <a:buNone/>
            </a:pPr>
            <a:fld id="{F0CC071E-453A-461E-8BCD-C105437AE107}" type="slidenum">
              <a:rPr b="0" lang="en-US" sz="900" strike="noStrike" u="none">
                <a:solidFill>
                  <a:srgbClr val="f58220"/>
                </a:solidFill>
                <a:effectLst/>
                <a:uFillTx/>
                <a:latin typeface="Aptos"/>
              </a:rPr>
              <a:t>&lt;number&gt;</a:t>
            </a:fld>
            <a:endParaRPr b="0" lang="en-US" sz="900" strike="noStrike" u="none">
              <a:solidFill>
                <a:srgbClr val="ffffff"/>
              </a:solidFill>
              <a:effectLst/>
              <a:uFillTx/>
              <a:latin typeface="Times New Roman"/>
            </a:endParaRPr>
          </a:p>
        </p:txBody>
      </p:sp>
      <p:sp>
        <p:nvSpPr>
          <p:cNvPr id="12" name="PlaceHolder 2"/>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en-US" sz="1800" strike="noStrike" u="none">
                <a:solidFill>
                  <a:schemeClr val="dk1"/>
                </a:solidFill>
                <a:effectLst/>
                <a:uFillTx/>
                <a:latin typeface="Aptos"/>
              </a:rPr>
              <a:t>Click to edit the title text format</a:t>
            </a:r>
            <a:endParaRPr b="0" lang="en-US" sz="1800" strike="noStrike" u="none">
              <a:solidFill>
                <a:schemeClr val="dk1"/>
              </a:solidFill>
              <a:effectLst/>
              <a:uFillTx/>
              <a:latin typeface="Aptos"/>
            </a:endParaRPr>
          </a:p>
        </p:txBody>
      </p:sp>
      <p:sp>
        <p:nvSpPr>
          <p:cNvPr id="13" name="PlaceHolder 3"/>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US" sz="3200" strike="noStrike" u="none">
                <a:solidFill>
                  <a:schemeClr val="dk1"/>
                </a:solidFill>
                <a:effectLst/>
                <a:uFillTx/>
                <a:latin typeface="Aptos"/>
              </a:rPr>
              <a:t>Click to edit the outline text format</a:t>
            </a:r>
            <a:endParaRPr b="0" lang="en-US" sz="3200" strike="noStrike" u="none">
              <a:solidFill>
                <a:schemeClr val="dk1"/>
              </a:solidFill>
              <a:effectLst/>
              <a:uFillTx/>
              <a:latin typeface="Aptos"/>
            </a:endParaRPr>
          </a:p>
          <a:p>
            <a:pPr lvl="1" marL="864000" indent="-324000">
              <a:spcBef>
                <a:spcPts val="1134"/>
              </a:spcBef>
              <a:buClr>
                <a:srgbClr val="ffffff"/>
              </a:buClr>
              <a:buSzPct val="75000"/>
              <a:buFont typeface="Symbol" charset="2"/>
              <a:buChar char=""/>
            </a:pPr>
            <a:r>
              <a:rPr b="0" lang="en-US" sz="2400" strike="noStrike" u="none">
                <a:solidFill>
                  <a:schemeClr val="dk1"/>
                </a:solidFill>
                <a:effectLst/>
                <a:uFillTx/>
                <a:latin typeface="Aptos"/>
              </a:rPr>
              <a:t>Second Outline Level</a:t>
            </a:r>
            <a:endParaRPr b="0" lang="en-US" sz="2400" strike="noStrike" u="none">
              <a:solidFill>
                <a:schemeClr val="dk1"/>
              </a:solidFill>
              <a:effectLst/>
              <a:uFillTx/>
              <a:latin typeface="Aptos"/>
            </a:endParaRPr>
          </a:p>
          <a:p>
            <a:pPr lvl="2" marL="1296000" indent="-288000">
              <a:spcBef>
                <a:spcPts val="850"/>
              </a:spcBef>
              <a:buClr>
                <a:srgbClr val="ffffff"/>
              </a:buClr>
              <a:buSzPct val="45000"/>
              <a:buFont typeface="Wingdings" charset="2"/>
              <a:buChar char=""/>
            </a:pPr>
            <a:r>
              <a:rPr b="0" lang="en-US" sz="2000" strike="noStrike" u="none">
                <a:solidFill>
                  <a:schemeClr val="dk1"/>
                </a:solidFill>
                <a:effectLst/>
                <a:uFillTx/>
                <a:latin typeface="Aptos"/>
              </a:rPr>
              <a:t>Third Outline Level</a:t>
            </a:r>
            <a:endParaRPr b="0" lang="en-US" sz="2000" strike="noStrike" u="none">
              <a:solidFill>
                <a:schemeClr val="dk1"/>
              </a:solidFill>
              <a:effectLst/>
              <a:uFillTx/>
              <a:latin typeface="Aptos"/>
            </a:endParaRPr>
          </a:p>
          <a:p>
            <a:pPr lvl="3" marL="1728000" indent="-216000">
              <a:spcBef>
                <a:spcPts val="567"/>
              </a:spcBef>
              <a:buClr>
                <a:srgbClr val="ffffff"/>
              </a:buClr>
              <a:buSzPct val="75000"/>
              <a:buFont typeface="Symbol" charset="2"/>
              <a:buChar char=""/>
            </a:pPr>
            <a:r>
              <a:rPr b="0" lang="en-US" sz="2000" strike="noStrike" u="none">
                <a:solidFill>
                  <a:schemeClr val="dk1"/>
                </a:solidFill>
                <a:effectLst/>
                <a:uFillTx/>
                <a:latin typeface="Aptos"/>
              </a:rPr>
              <a:t>Fourth Outline Level</a:t>
            </a:r>
            <a:endParaRPr b="0" lang="en-US" sz="2000" strike="noStrike" u="none">
              <a:solidFill>
                <a:schemeClr val="dk1"/>
              </a:solidFill>
              <a:effectLst/>
              <a:uFillTx/>
              <a:latin typeface="Aptos"/>
            </a:endParaRPr>
          </a:p>
          <a:p>
            <a:pPr lvl="4" marL="2160000" indent="-216000">
              <a:spcBef>
                <a:spcPts val="283"/>
              </a:spcBef>
              <a:buClr>
                <a:srgbClr val="ffffff"/>
              </a:buClr>
              <a:buSzPct val="45000"/>
              <a:buFont typeface="Wingdings" charset="2"/>
              <a:buChar char=""/>
            </a:pPr>
            <a:r>
              <a:rPr b="0" lang="en-US" sz="2000" strike="noStrike" u="none">
                <a:solidFill>
                  <a:schemeClr val="dk1"/>
                </a:solidFill>
                <a:effectLst/>
                <a:uFillTx/>
                <a:latin typeface="Aptos"/>
              </a:rPr>
              <a:t>Fifth Outline Level</a:t>
            </a:r>
            <a:endParaRPr b="0" lang="en-US" sz="2000" strike="noStrike" u="none">
              <a:solidFill>
                <a:schemeClr val="dk1"/>
              </a:solidFill>
              <a:effectLst/>
              <a:uFillTx/>
              <a:latin typeface="Aptos"/>
            </a:endParaRPr>
          </a:p>
          <a:p>
            <a:pPr lvl="5" marL="2592000" indent="-216000">
              <a:spcBef>
                <a:spcPts val="283"/>
              </a:spcBef>
              <a:buClr>
                <a:srgbClr val="ffffff"/>
              </a:buClr>
              <a:buSzPct val="45000"/>
              <a:buFont typeface="Wingdings" charset="2"/>
              <a:buChar char=""/>
            </a:pPr>
            <a:r>
              <a:rPr b="0" lang="en-US" sz="2000" strike="noStrike" u="none">
                <a:solidFill>
                  <a:schemeClr val="dk1"/>
                </a:solidFill>
                <a:effectLst/>
                <a:uFillTx/>
                <a:latin typeface="Aptos"/>
              </a:rPr>
              <a:t>Sixth Outline Level</a:t>
            </a:r>
            <a:endParaRPr b="0" lang="en-US" sz="2000" strike="noStrike" u="none">
              <a:solidFill>
                <a:schemeClr val="dk1"/>
              </a:solidFill>
              <a:effectLst/>
              <a:uFillTx/>
              <a:latin typeface="Aptos"/>
            </a:endParaRPr>
          </a:p>
          <a:p>
            <a:pPr lvl="6" marL="3024000" indent="-216000">
              <a:spcBef>
                <a:spcPts val="283"/>
              </a:spcBef>
              <a:buClr>
                <a:srgbClr val="ffffff"/>
              </a:buClr>
              <a:buSzPct val="45000"/>
              <a:buFont typeface="Wingdings" charset="2"/>
              <a:buChar char=""/>
            </a:pPr>
            <a:r>
              <a:rPr b="0" lang="en-US" sz="2000" strike="noStrike" u="none">
                <a:solidFill>
                  <a:schemeClr val="dk1"/>
                </a:solidFill>
                <a:effectLst/>
                <a:uFillTx/>
                <a:latin typeface="Aptos"/>
              </a:rPr>
              <a:t>Seventh Outline Level</a:t>
            </a:r>
            <a:endParaRPr b="0" lang="en-US" sz="2000" strike="noStrike" u="none">
              <a:solidFill>
                <a:schemeClr val="dk1"/>
              </a:solidFill>
              <a:effectLst/>
              <a:uFillTx/>
              <a:latin typeface="Aptos"/>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3.xml"/><Relationship Id="rId3"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3.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3.xml"/><Relationship Id="rId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3.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7233f"/>
        </a:solidFill>
      </p:bgPr>
    </p:bg>
    <p:spTree>
      <p:nvGrpSpPr>
        <p:cNvPr id="1" name=""/>
        <p:cNvGrpSpPr/>
        <p:nvPr/>
      </p:nvGrpSpPr>
      <p:grpSpPr>
        <a:xfrm>
          <a:off x="0" y="0"/>
          <a:ext cx="0" cy="0"/>
          <a:chOff x="0" y="0"/>
          <a:chExt cx="0" cy="0"/>
        </a:xfrm>
      </p:grpSpPr>
      <p:pic>
        <p:nvPicPr>
          <p:cNvPr id="20" name="Image 0" descr="preencoded.png"/>
          <p:cNvPicPr/>
          <p:nvPr/>
        </p:nvPicPr>
        <p:blipFill>
          <a:blip r:embed="rId1">
            <a:alphaModFix amt="62000"/>
          </a:blip>
          <a:stretch/>
        </p:blipFill>
        <p:spPr>
          <a:xfrm>
            <a:off x="0" y="0"/>
            <a:ext cx="12188520" cy="6857640"/>
          </a:xfrm>
          <a:prstGeom prst="rect">
            <a:avLst/>
          </a:prstGeom>
          <a:noFill/>
          <a:ln w="0">
            <a:noFill/>
          </a:ln>
        </p:spPr>
      </p:pic>
      <p:sp>
        <p:nvSpPr>
          <p:cNvPr id="21" name="Shape 0"/>
          <p:cNvSpPr/>
          <p:nvPr/>
        </p:nvSpPr>
        <p:spPr>
          <a:xfrm>
            <a:off x="0" y="0"/>
            <a:ext cx="12188520" cy="6857640"/>
          </a:xfrm>
          <a:prstGeom prst="rect">
            <a:avLst/>
          </a:prstGeom>
          <a:solidFill>
            <a:srgbClr val="17233f">
              <a:alpha val="75000"/>
            </a:srgbClr>
          </a:solidFill>
          <a:ln w="12700">
            <a:solidFill>
              <a:srgbClr val="17233f">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2" name="Shape 1"/>
          <p:cNvSpPr/>
          <p:nvPr/>
        </p:nvSpPr>
        <p:spPr>
          <a:xfrm>
            <a:off x="0" y="0"/>
            <a:ext cx="136800" cy="6857640"/>
          </a:xfrm>
          <a:prstGeom prst="rect">
            <a:avLst/>
          </a:prstGeom>
          <a:solidFill>
            <a:srgbClr val="f58220"/>
          </a:solidFill>
          <a:ln w="12700">
            <a:solidFill>
              <a:srgbClr val="f5822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3" name="Text 2"/>
          <p:cNvSpPr/>
          <p:nvPr/>
        </p:nvSpPr>
        <p:spPr>
          <a:xfrm>
            <a:off x="621720" y="603360"/>
            <a:ext cx="4023000" cy="228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159" strike="noStrike" u="none">
                <a:solidFill>
                  <a:srgbClr val="129c9b"/>
                </a:solidFill>
                <a:effectLst/>
                <a:uFillTx/>
                <a:latin typeface="Aptos"/>
              </a:rPr>
              <a:t>PROPOSED PARTNERSHIP · NIGERIA</a:t>
            </a:r>
            <a:endParaRPr b="0" lang="en-US" sz="1100" strike="noStrike" u="none">
              <a:solidFill>
                <a:srgbClr val="ffffff"/>
              </a:solidFill>
              <a:effectLst/>
              <a:uFillTx/>
              <a:latin typeface="Arial"/>
            </a:endParaRPr>
          </a:p>
        </p:txBody>
      </p:sp>
      <p:sp>
        <p:nvSpPr>
          <p:cNvPr id="24" name="Text 3"/>
          <p:cNvSpPr/>
          <p:nvPr/>
        </p:nvSpPr>
        <p:spPr>
          <a:xfrm>
            <a:off x="621720" y="1901880"/>
            <a:ext cx="7954920" cy="1508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4800" strike="noStrike" u="none">
                <a:solidFill>
                  <a:srgbClr val="ffffff"/>
                </a:solidFill>
                <a:effectLst/>
                <a:uFillTx/>
                <a:latin typeface="Aptos"/>
              </a:rPr>
              <a:t>Practical Technology</a:t>
            </a:r>
            <a:endParaRPr b="0" lang="en-US" sz="4800" strike="noStrike" u="none">
              <a:solidFill>
                <a:srgbClr val="ffffff"/>
              </a:solidFill>
              <a:effectLst/>
              <a:uFillTx/>
              <a:latin typeface="Arial"/>
            </a:endParaRPr>
          </a:p>
          <a:p>
            <a:pPr defTabSz="914400">
              <a:lnSpc>
                <a:spcPct val="100000"/>
              </a:lnSpc>
              <a:tabLst>
                <a:tab algn="l" pos="0"/>
              </a:tabLst>
            </a:pPr>
            <a:r>
              <a:rPr b="1" lang="en-US" sz="4800" strike="noStrike" u="none">
                <a:solidFill>
                  <a:srgbClr val="ffffff"/>
                </a:solidFill>
                <a:effectLst/>
                <a:uFillTx/>
                <a:latin typeface="Aptos"/>
              </a:rPr>
              <a:t>Partnership</a:t>
            </a:r>
            <a:endParaRPr b="0" lang="en-US" sz="4800" strike="noStrike" u="none">
              <a:solidFill>
                <a:srgbClr val="ffffff"/>
              </a:solidFill>
              <a:effectLst/>
              <a:uFillTx/>
              <a:latin typeface="Arial"/>
            </a:endParaRPr>
          </a:p>
        </p:txBody>
      </p:sp>
      <p:sp>
        <p:nvSpPr>
          <p:cNvPr id="25" name="Text 4"/>
          <p:cNvSpPr/>
          <p:nvPr/>
        </p:nvSpPr>
        <p:spPr>
          <a:xfrm>
            <a:off x="658440" y="3703320"/>
            <a:ext cx="8046360" cy="74952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2200" strike="noStrike" u="none">
                <a:solidFill>
                  <a:srgbClr val="ffffff"/>
                </a:solidFill>
                <a:effectLst/>
                <a:uFillTx/>
                <a:latin typeface="Aptos"/>
              </a:rPr>
              <a:t>Computers, robotics, electronics, AI, networking, 3D printing and reliable power—sourced, delivered and supported.</a:t>
            </a:r>
            <a:endParaRPr b="0" lang="en-US" sz="2200" strike="noStrike" u="none">
              <a:solidFill>
                <a:srgbClr val="ffffff"/>
              </a:solidFill>
              <a:effectLst/>
              <a:uFillTx/>
              <a:latin typeface="Arial"/>
            </a:endParaRPr>
          </a:p>
        </p:txBody>
      </p:sp>
      <p:sp>
        <p:nvSpPr>
          <p:cNvPr id="26" name="Text 5"/>
          <p:cNvSpPr/>
          <p:nvPr/>
        </p:nvSpPr>
        <p:spPr>
          <a:xfrm>
            <a:off x="658440" y="6144840"/>
            <a:ext cx="37486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300" strike="noStrike" u="none">
                <a:solidFill>
                  <a:srgbClr val="f58220"/>
                </a:solidFill>
                <a:effectLst/>
                <a:uFillTx/>
                <a:latin typeface="Aptos"/>
              </a:rPr>
              <a:t>Smart Technology. Smart People.</a:t>
            </a:r>
            <a:endParaRPr b="0" lang="en-US" sz="1300" strike="noStrike" u="none">
              <a:solidFill>
                <a:srgbClr val="ffffff"/>
              </a:solidFill>
              <a:effectLst/>
              <a:uFillTx/>
              <a:latin typeface="Arial"/>
            </a:endParaRPr>
          </a:p>
        </p:txBody>
      </p:sp>
      <p:sp>
        <p:nvSpPr>
          <p:cNvPr id="27" name="Text 6"/>
          <p:cNvSpPr/>
          <p:nvPr/>
        </p:nvSpPr>
        <p:spPr>
          <a:xfrm>
            <a:off x="7680960" y="6144840"/>
            <a:ext cx="3840120" cy="255600"/>
          </a:xfrm>
          <a:prstGeom prst="rect">
            <a:avLst/>
          </a:prstGeom>
          <a:noFill/>
          <a:ln w="0">
            <a:noFill/>
          </a:ln>
        </p:spPr>
        <p:style>
          <a:lnRef idx="0"/>
          <a:fillRef idx="0"/>
          <a:effectRef idx="0"/>
          <a:fontRef idx="minor"/>
        </p:style>
        <p:txBody>
          <a:bodyPr lIns="0" rIns="0" tIns="0" bIns="0" anchor="ctr">
            <a:noAutofit/>
          </a:bodyPr>
          <a:p>
            <a:pPr algn="r" defTabSz="914400">
              <a:lnSpc>
                <a:spcPct val="100000"/>
              </a:lnSpc>
              <a:tabLst>
                <a:tab algn="l" pos="0"/>
              </a:tabLst>
            </a:pPr>
            <a:r>
              <a:rPr b="1" lang="en-US" sz="1200" strike="noStrike" u="none">
                <a:solidFill>
                  <a:srgbClr val="ffffff"/>
                </a:solidFill>
                <a:effectLst/>
                <a:uFillTx/>
                <a:latin typeface="Aptos"/>
              </a:rPr>
              <a:t>TEKLOFTS × SQI COLLEGE OF ICT</a:t>
            </a:r>
            <a:endParaRPr b="0" lang="en-US" sz="12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 name="Text 0"/>
          <p:cNvSpPr/>
          <p:nvPr/>
        </p:nvSpPr>
        <p:spPr>
          <a:xfrm>
            <a:off x="530280" y="612720"/>
            <a:ext cx="4388760" cy="237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159" strike="noStrike" u="none">
                <a:solidFill>
                  <a:srgbClr val="129c9b"/>
                </a:solidFill>
                <a:effectLst/>
                <a:uFillTx/>
                <a:latin typeface="Aptos"/>
              </a:rPr>
              <a:t>WHO WE ARE</a:t>
            </a:r>
            <a:endParaRPr b="0" lang="en-US" sz="1100" strike="noStrike" u="none">
              <a:solidFill>
                <a:srgbClr val="000000"/>
              </a:solidFill>
              <a:effectLst/>
              <a:uFillTx/>
              <a:latin typeface="Arial"/>
            </a:endParaRPr>
          </a:p>
        </p:txBody>
      </p:sp>
      <p:sp>
        <p:nvSpPr>
          <p:cNvPr id="29" name="Text 1"/>
          <p:cNvSpPr/>
          <p:nvPr/>
        </p:nvSpPr>
        <p:spPr>
          <a:xfrm>
            <a:off x="530280" y="932760"/>
            <a:ext cx="11018160" cy="6580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3100" strike="noStrike" u="none">
                <a:solidFill>
                  <a:srgbClr val="20283a"/>
                </a:solidFill>
                <a:effectLst/>
                <a:uFillTx/>
                <a:latin typeface="Aptos"/>
              </a:rPr>
              <a:t>Useful technology, made easier to access and use.</a:t>
            </a:r>
            <a:endParaRPr b="0" lang="en-US" sz="3100" strike="noStrike" u="none">
              <a:solidFill>
                <a:srgbClr val="000000"/>
              </a:solidFill>
              <a:effectLst/>
              <a:uFillTx/>
              <a:latin typeface="Arial"/>
            </a:endParaRPr>
          </a:p>
        </p:txBody>
      </p:sp>
      <p:sp>
        <p:nvSpPr>
          <p:cNvPr id="30" name="Shape 2"/>
          <p:cNvSpPr/>
          <p:nvPr/>
        </p:nvSpPr>
        <p:spPr>
          <a:xfrm>
            <a:off x="530280" y="1874520"/>
            <a:ext cx="2669760" cy="1023840"/>
          </a:xfrm>
          <a:prstGeom prst="rect">
            <a:avLst/>
          </a:prstGeom>
          <a:solidFill>
            <a:srgbClr val="e8f4f2"/>
          </a:solidFill>
          <a:ln w="1270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1" name="Text 3"/>
          <p:cNvSpPr/>
          <p:nvPr/>
        </p:nvSpPr>
        <p:spPr>
          <a:xfrm>
            <a:off x="694800" y="2039040"/>
            <a:ext cx="36540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trike="noStrike" u="none">
                <a:solidFill>
                  <a:srgbClr val="f58220"/>
                </a:solidFill>
                <a:effectLst/>
                <a:uFillTx/>
                <a:latin typeface="Aptos"/>
              </a:rPr>
              <a:t>01</a:t>
            </a:r>
            <a:endParaRPr b="0" lang="en-US" sz="1000" strike="noStrike" u="none">
              <a:solidFill>
                <a:srgbClr val="000000"/>
              </a:solidFill>
              <a:effectLst/>
              <a:uFillTx/>
              <a:latin typeface="Arial"/>
            </a:endParaRPr>
          </a:p>
        </p:txBody>
      </p:sp>
      <p:sp>
        <p:nvSpPr>
          <p:cNvPr id="32" name="Text 4"/>
          <p:cNvSpPr/>
          <p:nvPr/>
        </p:nvSpPr>
        <p:spPr>
          <a:xfrm>
            <a:off x="694800" y="2350080"/>
            <a:ext cx="2331360" cy="347040"/>
          </a:xfrm>
          <a:prstGeom prst="rect">
            <a:avLst/>
          </a:prstGeom>
          <a:noFill/>
          <a:ln w="0">
            <a:noFill/>
          </a:ln>
        </p:spPr>
        <p:style>
          <a:lnRef idx="0"/>
          <a:fillRef idx="0"/>
          <a:effectRef idx="0"/>
          <a:fontRef idx="minor"/>
        </p:style>
        <p:txBody>
          <a:bodyPr lIns="0" rIns="0" tIns="0" bIns="0" anchor="ctr">
            <a:normAutofit fontScale="85000" lnSpcReduction="9999"/>
          </a:bodyPr>
          <a:p>
            <a:pPr defTabSz="914400">
              <a:lnSpc>
                <a:spcPct val="100000"/>
              </a:lnSpc>
              <a:tabLst>
                <a:tab algn="l" pos="0"/>
              </a:tabLst>
            </a:pPr>
            <a:r>
              <a:rPr b="1" lang="en-US" sz="1600" strike="noStrike" u="none">
                <a:solidFill>
                  <a:srgbClr val="20283a"/>
                </a:solidFill>
                <a:effectLst/>
                <a:uFillTx/>
                <a:latin typeface="Aptos"/>
              </a:rPr>
              <a:t>Computers &amp; accessories</a:t>
            </a:r>
            <a:endParaRPr b="0" lang="en-US" sz="1600" strike="noStrike" u="none">
              <a:solidFill>
                <a:srgbClr val="000000"/>
              </a:solidFill>
              <a:effectLst/>
              <a:uFillTx/>
              <a:latin typeface="Arial"/>
            </a:endParaRPr>
          </a:p>
        </p:txBody>
      </p:sp>
      <p:sp>
        <p:nvSpPr>
          <p:cNvPr id="33" name="Shape 5"/>
          <p:cNvSpPr/>
          <p:nvPr/>
        </p:nvSpPr>
        <p:spPr>
          <a:xfrm>
            <a:off x="3383280" y="1874520"/>
            <a:ext cx="2669760" cy="1023840"/>
          </a:xfrm>
          <a:prstGeom prst="rect">
            <a:avLst/>
          </a:prstGeom>
          <a:solidFill>
            <a:srgbClr val="fff4e9"/>
          </a:solidFill>
          <a:ln w="12700">
            <a:solidFill>
              <a:srgbClr val="f5822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4" name="Text 6"/>
          <p:cNvSpPr/>
          <p:nvPr/>
        </p:nvSpPr>
        <p:spPr>
          <a:xfrm>
            <a:off x="3547800" y="2039040"/>
            <a:ext cx="36540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trike="noStrike" u="none">
                <a:solidFill>
                  <a:srgbClr val="f58220"/>
                </a:solidFill>
                <a:effectLst/>
                <a:uFillTx/>
                <a:latin typeface="Aptos"/>
              </a:rPr>
              <a:t>02</a:t>
            </a:r>
            <a:endParaRPr b="0" lang="en-US" sz="1000" strike="noStrike" u="none">
              <a:solidFill>
                <a:srgbClr val="000000"/>
              </a:solidFill>
              <a:effectLst/>
              <a:uFillTx/>
              <a:latin typeface="Arial"/>
            </a:endParaRPr>
          </a:p>
        </p:txBody>
      </p:sp>
      <p:sp>
        <p:nvSpPr>
          <p:cNvPr id="35" name="Text 7"/>
          <p:cNvSpPr/>
          <p:nvPr/>
        </p:nvSpPr>
        <p:spPr>
          <a:xfrm>
            <a:off x="3547800" y="2350080"/>
            <a:ext cx="2331360" cy="347040"/>
          </a:xfrm>
          <a:prstGeom prst="rect">
            <a:avLst/>
          </a:prstGeom>
          <a:noFill/>
          <a:ln w="0">
            <a:noFill/>
          </a:ln>
        </p:spPr>
        <p:style>
          <a:lnRef idx="0"/>
          <a:fillRef idx="0"/>
          <a:effectRef idx="0"/>
          <a:fontRef idx="minor"/>
        </p:style>
        <p:txBody>
          <a:bodyPr lIns="0" rIns="0" tIns="0" bIns="0" anchor="ctr">
            <a:normAutofit fontScale="85000" lnSpcReduction="19999"/>
          </a:bodyPr>
          <a:p>
            <a:pPr defTabSz="914400">
              <a:lnSpc>
                <a:spcPct val="100000"/>
              </a:lnSpc>
              <a:tabLst>
                <a:tab algn="l" pos="0"/>
              </a:tabLst>
            </a:pPr>
            <a:r>
              <a:rPr b="1" lang="en-US" sz="1600" strike="noStrike" u="none">
                <a:solidFill>
                  <a:srgbClr val="20283a"/>
                </a:solidFill>
                <a:effectLst/>
                <a:uFillTx/>
                <a:latin typeface="Aptos"/>
              </a:rPr>
              <a:t>AI, IoT &amp; robotics equipment</a:t>
            </a:r>
            <a:endParaRPr b="0" lang="en-US" sz="1600" strike="noStrike" u="none">
              <a:solidFill>
                <a:srgbClr val="000000"/>
              </a:solidFill>
              <a:effectLst/>
              <a:uFillTx/>
              <a:latin typeface="Arial"/>
            </a:endParaRPr>
          </a:p>
        </p:txBody>
      </p:sp>
      <p:sp>
        <p:nvSpPr>
          <p:cNvPr id="36" name="Shape 8"/>
          <p:cNvSpPr/>
          <p:nvPr/>
        </p:nvSpPr>
        <p:spPr>
          <a:xfrm>
            <a:off x="530280" y="3108960"/>
            <a:ext cx="2669760" cy="1023840"/>
          </a:xfrm>
          <a:prstGeom prst="rect">
            <a:avLst/>
          </a:prstGeom>
          <a:solidFill>
            <a:srgbClr val="e8f4f2"/>
          </a:solidFill>
          <a:ln w="1270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7" name="Text 9"/>
          <p:cNvSpPr/>
          <p:nvPr/>
        </p:nvSpPr>
        <p:spPr>
          <a:xfrm>
            <a:off x="694800" y="3273480"/>
            <a:ext cx="36540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trike="noStrike" u="none">
                <a:solidFill>
                  <a:srgbClr val="f58220"/>
                </a:solidFill>
                <a:effectLst/>
                <a:uFillTx/>
                <a:latin typeface="Aptos"/>
              </a:rPr>
              <a:t>03</a:t>
            </a:r>
            <a:endParaRPr b="0" lang="en-US" sz="1000" strike="noStrike" u="none">
              <a:solidFill>
                <a:srgbClr val="000000"/>
              </a:solidFill>
              <a:effectLst/>
              <a:uFillTx/>
              <a:latin typeface="Arial"/>
            </a:endParaRPr>
          </a:p>
        </p:txBody>
      </p:sp>
      <p:sp>
        <p:nvSpPr>
          <p:cNvPr id="38" name="Text 10"/>
          <p:cNvSpPr/>
          <p:nvPr/>
        </p:nvSpPr>
        <p:spPr>
          <a:xfrm>
            <a:off x="694800" y="3584520"/>
            <a:ext cx="2331360" cy="347040"/>
          </a:xfrm>
          <a:prstGeom prst="rect">
            <a:avLst/>
          </a:prstGeom>
          <a:noFill/>
          <a:ln w="0">
            <a:noFill/>
          </a:ln>
        </p:spPr>
        <p:style>
          <a:lnRef idx="0"/>
          <a:fillRef idx="0"/>
          <a:effectRef idx="0"/>
          <a:fontRef idx="minor"/>
        </p:style>
        <p:txBody>
          <a:bodyPr lIns="0" rIns="0" tIns="0" bIns="0" anchor="ctr">
            <a:normAutofit fontScale="85000" lnSpcReduction="19999"/>
          </a:bodyPr>
          <a:p>
            <a:pPr defTabSz="914400">
              <a:lnSpc>
                <a:spcPct val="100000"/>
              </a:lnSpc>
              <a:tabLst>
                <a:tab algn="l" pos="0"/>
              </a:tabLst>
            </a:pPr>
            <a:r>
              <a:rPr b="1" lang="en-US" sz="1600" strike="noStrike" u="none">
                <a:solidFill>
                  <a:srgbClr val="20283a"/>
                </a:solidFill>
                <a:effectLst/>
                <a:uFillTx/>
                <a:latin typeface="Aptos"/>
              </a:rPr>
              <a:t>Solar, inverter &amp; backup power</a:t>
            </a:r>
            <a:endParaRPr b="0" lang="en-US" sz="1600" strike="noStrike" u="none">
              <a:solidFill>
                <a:srgbClr val="000000"/>
              </a:solidFill>
              <a:effectLst/>
              <a:uFillTx/>
              <a:latin typeface="Arial"/>
            </a:endParaRPr>
          </a:p>
        </p:txBody>
      </p:sp>
      <p:sp>
        <p:nvSpPr>
          <p:cNvPr id="39" name="Shape 11"/>
          <p:cNvSpPr/>
          <p:nvPr/>
        </p:nvSpPr>
        <p:spPr>
          <a:xfrm>
            <a:off x="3383280" y="3108960"/>
            <a:ext cx="2669760" cy="1023840"/>
          </a:xfrm>
          <a:prstGeom prst="rect">
            <a:avLst/>
          </a:prstGeom>
          <a:solidFill>
            <a:srgbClr val="fff4e9"/>
          </a:solidFill>
          <a:ln w="12700">
            <a:solidFill>
              <a:srgbClr val="f5822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0" name="Text 12"/>
          <p:cNvSpPr/>
          <p:nvPr/>
        </p:nvSpPr>
        <p:spPr>
          <a:xfrm>
            <a:off x="3547800" y="3273480"/>
            <a:ext cx="36540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trike="noStrike" u="none">
                <a:solidFill>
                  <a:srgbClr val="f58220"/>
                </a:solidFill>
                <a:effectLst/>
                <a:uFillTx/>
                <a:latin typeface="Aptos"/>
              </a:rPr>
              <a:t>04</a:t>
            </a:r>
            <a:endParaRPr b="0" lang="en-US" sz="1000" strike="noStrike" u="none">
              <a:solidFill>
                <a:srgbClr val="000000"/>
              </a:solidFill>
              <a:effectLst/>
              <a:uFillTx/>
              <a:latin typeface="Arial"/>
            </a:endParaRPr>
          </a:p>
        </p:txBody>
      </p:sp>
      <p:sp>
        <p:nvSpPr>
          <p:cNvPr id="41" name="Text 13"/>
          <p:cNvSpPr/>
          <p:nvPr/>
        </p:nvSpPr>
        <p:spPr>
          <a:xfrm>
            <a:off x="3547800" y="3584520"/>
            <a:ext cx="2331360" cy="347040"/>
          </a:xfrm>
          <a:prstGeom prst="rect">
            <a:avLst/>
          </a:prstGeom>
          <a:noFill/>
          <a:ln w="0">
            <a:noFill/>
          </a:ln>
        </p:spPr>
        <p:style>
          <a:lnRef idx="0"/>
          <a:fillRef idx="0"/>
          <a:effectRef idx="0"/>
          <a:fontRef idx="minor"/>
        </p:style>
        <p:txBody>
          <a:bodyPr lIns="0" rIns="0" tIns="0" bIns="0" anchor="ctr">
            <a:normAutofit fontScale="85000" lnSpcReduction="19999"/>
          </a:bodyPr>
          <a:p>
            <a:pPr defTabSz="914400">
              <a:lnSpc>
                <a:spcPct val="100000"/>
              </a:lnSpc>
              <a:tabLst>
                <a:tab algn="l" pos="0"/>
              </a:tabLst>
            </a:pPr>
            <a:r>
              <a:rPr b="1" lang="en-US" sz="1600" strike="noStrike" u="none">
                <a:solidFill>
                  <a:srgbClr val="20283a"/>
                </a:solidFill>
                <a:effectLst/>
                <a:uFillTx/>
                <a:latin typeface="Aptos"/>
              </a:rPr>
              <a:t>Networking &amp; connectivity</a:t>
            </a:r>
            <a:endParaRPr b="0" lang="en-US" sz="1600" strike="noStrike" u="none">
              <a:solidFill>
                <a:srgbClr val="000000"/>
              </a:solidFill>
              <a:effectLst/>
              <a:uFillTx/>
              <a:latin typeface="Arial"/>
            </a:endParaRPr>
          </a:p>
        </p:txBody>
      </p:sp>
      <p:sp>
        <p:nvSpPr>
          <p:cNvPr id="42" name="Shape 14"/>
          <p:cNvSpPr/>
          <p:nvPr/>
        </p:nvSpPr>
        <p:spPr>
          <a:xfrm>
            <a:off x="530280" y="4343400"/>
            <a:ext cx="2669760" cy="1023840"/>
          </a:xfrm>
          <a:prstGeom prst="rect">
            <a:avLst/>
          </a:prstGeom>
          <a:solidFill>
            <a:srgbClr val="e8f4f2"/>
          </a:solidFill>
          <a:ln w="1270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3" name="Text 15"/>
          <p:cNvSpPr/>
          <p:nvPr/>
        </p:nvSpPr>
        <p:spPr>
          <a:xfrm>
            <a:off x="694800" y="4507920"/>
            <a:ext cx="36540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trike="noStrike" u="none">
                <a:solidFill>
                  <a:srgbClr val="f58220"/>
                </a:solidFill>
                <a:effectLst/>
                <a:uFillTx/>
                <a:latin typeface="Aptos"/>
              </a:rPr>
              <a:t>05</a:t>
            </a:r>
            <a:endParaRPr b="0" lang="en-US" sz="1000" strike="noStrike" u="none">
              <a:solidFill>
                <a:srgbClr val="000000"/>
              </a:solidFill>
              <a:effectLst/>
              <a:uFillTx/>
              <a:latin typeface="Arial"/>
            </a:endParaRPr>
          </a:p>
        </p:txBody>
      </p:sp>
      <p:sp>
        <p:nvSpPr>
          <p:cNvPr id="44" name="Text 16"/>
          <p:cNvSpPr/>
          <p:nvPr/>
        </p:nvSpPr>
        <p:spPr>
          <a:xfrm>
            <a:off x="694800" y="4818960"/>
            <a:ext cx="2331360" cy="347040"/>
          </a:xfrm>
          <a:prstGeom prst="rect">
            <a:avLst/>
          </a:prstGeom>
          <a:noFill/>
          <a:ln w="0">
            <a:noFill/>
          </a:ln>
        </p:spPr>
        <p:style>
          <a:lnRef idx="0"/>
          <a:fillRef idx="0"/>
          <a:effectRef idx="0"/>
          <a:fontRef idx="minor"/>
        </p:style>
        <p:txBody>
          <a:bodyPr lIns="0" rIns="0" tIns="0" bIns="0" anchor="ctr">
            <a:normAutofit fontScale="85000" lnSpcReduction="19999"/>
          </a:bodyPr>
          <a:p>
            <a:pPr defTabSz="914400">
              <a:lnSpc>
                <a:spcPct val="100000"/>
              </a:lnSpc>
              <a:tabLst>
                <a:tab algn="l" pos="0"/>
              </a:tabLst>
            </a:pPr>
            <a:r>
              <a:rPr b="1" lang="en-US" sz="1600" strike="noStrike" u="none">
                <a:solidFill>
                  <a:srgbClr val="20283a"/>
                </a:solidFill>
                <a:effectLst/>
                <a:uFillTx/>
                <a:latin typeface="Aptos"/>
              </a:rPr>
              <a:t>International product sourcing</a:t>
            </a:r>
            <a:endParaRPr b="0" lang="en-US" sz="1600" strike="noStrike" u="none">
              <a:solidFill>
                <a:srgbClr val="000000"/>
              </a:solidFill>
              <a:effectLst/>
              <a:uFillTx/>
              <a:latin typeface="Arial"/>
            </a:endParaRPr>
          </a:p>
        </p:txBody>
      </p:sp>
      <p:sp>
        <p:nvSpPr>
          <p:cNvPr id="45" name="Shape 17"/>
          <p:cNvSpPr/>
          <p:nvPr/>
        </p:nvSpPr>
        <p:spPr>
          <a:xfrm>
            <a:off x="3383280" y="4343400"/>
            <a:ext cx="2669760" cy="1023840"/>
          </a:xfrm>
          <a:prstGeom prst="rect">
            <a:avLst/>
          </a:prstGeom>
          <a:solidFill>
            <a:srgbClr val="fff4e9"/>
          </a:solidFill>
          <a:ln w="12700">
            <a:solidFill>
              <a:srgbClr val="f5822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6" name="Text 18"/>
          <p:cNvSpPr/>
          <p:nvPr/>
        </p:nvSpPr>
        <p:spPr>
          <a:xfrm>
            <a:off x="3547800" y="4507920"/>
            <a:ext cx="36540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trike="noStrike" u="none">
                <a:solidFill>
                  <a:srgbClr val="f58220"/>
                </a:solidFill>
                <a:effectLst/>
                <a:uFillTx/>
                <a:latin typeface="Aptos"/>
              </a:rPr>
              <a:t>06</a:t>
            </a:r>
            <a:endParaRPr b="0" lang="en-US" sz="1000" strike="noStrike" u="none">
              <a:solidFill>
                <a:srgbClr val="000000"/>
              </a:solidFill>
              <a:effectLst/>
              <a:uFillTx/>
              <a:latin typeface="Arial"/>
            </a:endParaRPr>
          </a:p>
        </p:txBody>
      </p:sp>
      <p:sp>
        <p:nvSpPr>
          <p:cNvPr id="47" name="Text 19"/>
          <p:cNvSpPr/>
          <p:nvPr/>
        </p:nvSpPr>
        <p:spPr>
          <a:xfrm>
            <a:off x="3547800" y="4818960"/>
            <a:ext cx="2331360" cy="347040"/>
          </a:xfrm>
          <a:prstGeom prst="rect">
            <a:avLst/>
          </a:prstGeom>
          <a:noFill/>
          <a:ln w="0">
            <a:noFill/>
          </a:ln>
        </p:spPr>
        <p:style>
          <a:lnRef idx="0"/>
          <a:fillRef idx="0"/>
          <a:effectRef idx="0"/>
          <a:fontRef idx="minor"/>
        </p:style>
        <p:txBody>
          <a:bodyPr lIns="0" rIns="0" tIns="0" bIns="0" anchor="ctr">
            <a:normAutofit fontScale="85000" lnSpcReduction="19999"/>
          </a:bodyPr>
          <a:p>
            <a:pPr defTabSz="914400">
              <a:lnSpc>
                <a:spcPct val="100000"/>
              </a:lnSpc>
              <a:tabLst>
                <a:tab algn="l" pos="0"/>
              </a:tabLst>
            </a:pPr>
            <a:r>
              <a:rPr b="1" lang="en-US" sz="1600" strike="noStrike" u="none">
                <a:solidFill>
                  <a:srgbClr val="20283a"/>
                </a:solidFill>
                <a:effectLst/>
                <a:uFillTx/>
                <a:latin typeface="Aptos"/>
              </a:rPr>
              <a:t>Delivery, setup &amp; basic support</a:t>
            </a:r>
            <a:endParaRPr b="0" lang="en-US" sz="1600" strike="noStrike" u="none">
              <a:solidFill>
                <a:srgbClr val="000000"/>
              </a:solidFill>
              <a:effectLst/>
              <a:uFillTx/>
              <a:latin typeface="Arial"/>
            </a:endParaRPr>
          </a:p>
        </p:txBody>
      </p:sp>
      <p:sp>
        <p:nvSpPr>
          <p:cNvPr id="48" name="Shape 20"/>
          <p:cNvSpPr/>
          <p:nvPr/>
        </p:nvSpPr>
        <p:spPr>
          <a:xfrm>
            <a:off x="6446520" y="1874520"/>
            <a:ext cx="5166000" cy="3876840"/>
          </a:xfrm>
          <a:prstGeom prst="rect">
            <a:avLst/>
          </a:prstGeom>
          <a:solidFill>
            <a:srgbClr val="17233f"/>
          </a:solidFill>
          <a:ln w="12700">
            <a:solidFill>
              <a:srgbClr val="17233f"/>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49" name="Text 21"/>
          <p:cNvSpPr/>
          <p:nvPr/>
        </p:nvSpPr>
        <p:spPr>
          <a:xfrm>
            <a:off x="6784920" y="2267640"/>
            <a:ext cx="2011320" cy="228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139" strike="noStrike" u="none">
                <a:solidFill>
                  <a:srgbClr val="129c9b"/>
                </a:solidFill>
                <a:effectLst/>
                <a:uFillTx/>
                <a:latin typeface="Aptos"/>
              </a:rPr>
              <a:t>OUR MISSION</a:t>
            </a:r>
            <a:endParaRPr b="0" lang="en-US" sz="1100" strike="noStrike" u="none">
              <a:solidFill>
                <a:srgbClr val="000000"/>
              </a:solidFill>
              <a:effectLst/>
              <a:uFillTx/>
              <a:latin typeface="Arial"/>
            </a:endParaRPr>
          </a:p>
        </p:txBody>
      </p:sp>
      <p:sp>
        <p:nvSpPr>
          <p:cNvPr id="50" name="Text 22"/>
          <p:cNvSpPr/>
          <p:nvPr/>
        </p:nvSpPr>
        <p:spPr>
          <a:xfrm>
            <a:off x="6784920" y="2788920"/>
            <a:ext cx="4370400" cy="1096920"/>
          </a:xfrm>
          <a:prstGeom prst="rect">
            <a:avLst/>
          </a:prstGeom>
          <a:noFill/>
          <a:ln w="0">
            <a:noFill/>
          </a:ln>
        </p:spPr>
        <p:style>
          <a:lnRef idx="0"/>
          <a:fillRef idx="0"/>
          <a:effectRef idx="0"/>
          <a:fontRef idx="minor"/>
        </p:style>
        <p:txBody>
          <a:bodyPr lIns="0" rIns="0" tIns="0" bIns="0" anchor="ctr">
            <a:normAutofit lnSpcReduction="9999"/>
          </a:bodyPr>
          <a:p>
            <a:pPr defTabSz="914400">
              <a:lnSpc>
                <a:spcPct val="100000"/>
              </a:lnSpc>
              <a:tabLst>
                <a:tab algn="l" pos="0"/>
              </a:tabLst>
            </a:pPr>
            <a:r>
              <a:rPr b="1" lang="en-US" sz="2600" strike="noStrike" u="none">
                <a:solidFill>
                  <a:srgbClr val="ffffff"/>
                </a:solidFill>
                <a:effectLst/>
                <a:uFillTx/>
                <a:latin typeface="Aptos"/>
              </a:rPr>
              <a:t>The right equipment and support—without unnecessary complexity.</a:t>
            </a:r>
            <a:endParaRPr b="0" lang="en-US" sz="2600" strike="noStrike" u="none">
              <a:solidFill>
                <a:srgbClr val="000000"/>
              </a:solidFill>
              <a:effectLst/>
              <a:uFillTx/>
              <a:latin typeface="Arial"/>
            </a:endParaRPr>
          </a:p>
        </p:txBody>
      </p:sp>
      <p:sp>
        <p:nvSpPr>
          <p:cNvPr id="51" name="Text 23"/>
          <p:cNvSpPr/>
          <p:nvPr/>
        </p:nvSpPr>
        <p:spPr>
          <a:xfrm>
            <a:off x="6784920" y="4370760"/>
            <a:ext cx="4297320" cy="7311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800" strike="noStrike" u="none">
                <a:solidFill>
                  <a:srgbClr val="ccd2de"/>
                </a:solidFill>
                <a:effectLst/>
                <a:uFillTx/>
                <a:latin typeface="Aptos"/>
              </a:rPr>
              <a:t>If an item is not in our catalogue, we can source it to SQI’s specification and budget.</a:t>
            </a:r>
            <a:endParaRPr b="0" lang="en-US" sz="1800" strike="noStrike" u="none">
              <a:solidFill>
                <a:srgbClr val="000000"/>
              </a:solidFill>
              <a:effectLst/>
              <a:uFillTx/>
              <a:latin typeface="Arial"/>
            </a:endParaRPr>
          </a:p>
        </p:txBody>
      </p:sp>
      <p:sp>
        <p:nvSpPr>
          <p:cNvPr id="52" name="PlaceHolder 1"/>
          <p:cNvSpPr>
            <a:spLocks noGrp="1"/>
          </p:cNvSpPr>
          <p:nvPr>
            <p:ph type="sldNum" idx="6"/>
          </p:nvPr>
        </p:nvSpPr>
        <p:spPr>
          <a:xfrm>
            <a:off x="11292840" y="228600"/>
            <a:ext cx="456840" cy="182520"/>
          </a:xfrm>
          <a:prstGeom prst="rect">
            <a:avLst/>
          </a:prstGeom>
          <a:noFill/>
          <a:ln w="0">
            <a:noFill/>
          </a:ln>
        </p:spPr>
        <p:txBody>
          <a:bodyPr lIns="90000" rIns="90000" tIns="45000" bIns="45000" anchor="t">
            <a:noAutofit/>
          </a:bodyPr>
          <a:lstStyle>
            <a:lvl1pPr indent="0" algn="r" defTabSz="914400">
              <a:lnSpc>
                <a:spcPct val="100000"/>
              </a:lnSpc>
              <a:buNone/>
              <a:defRPr b="0" lang="en-US" sz="900" strike="noStrike" u="none">
                <a:solidFill>
                  <a:srgbClr val="f58220"/>
                </a:solidFill>
                <a:effectLst/>
                <a:uFillTx/>
                <a:latin typeface="Aptos"/>
              </a:defRPr>
            </a:lvl1pPr>
          </a:lstStyle>
          <a:p>
            <a:pPr indent="0" algn="r" defTabSz="914400">
              <a:lnSpc>
                <a:spcPct val="100000"/>
              </a:lnSpc>
              <a:buNone/>
            </a:pPr>
            <a:fld id="{18160315-2820-4CEC-AF8F-6129D9887DD8}" type="slidenum">
              <a:rPr b="0" lang="en-US" sz="900" strike="noStrike" u="none">
                <a:solidFill>
                  <a:srgbClr val="f58220"/>
                </a:solidFill>
                <a:effectLst/>
                <a:uFillTx/>
                <a:latin typeface="Aptos"/>
              </a:rPr>
              <a:t>2</a:t>
            </a:fld>
            <a:endParaRPr b="0" lang="en-US" sz="90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Text 0"/>
          <p:cNvSpPr/>
          <p:nvPr/>
        </p:nvSpPr>
        <p:spPr>
          <a:xfrm>
            <a:off x="530280" y="612720"/>
            <a:ext cx="4388760" cy="237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159" strike="noStrike" u="none">
                <a:solidFill>
                  <a:srgbClr val="129c9b"/>
                </a:solidFill>
                <a:effectLst/>
                <a:uFillTx/>
                <a:latin typeface="Aptos"/>
              </a:rPr>
              <a:t>CUSTOMER TESTIMONY</a:t>
            </a:r>
            <a:endParaRPr b="0" lang="en-US" sz="1100" strike="noStrike" u="none">
              <a:solidFill>
                <a:srgbClr val="ffffff"/>
              </a:solidFill>
              <a:effectLst/>
              <a:uFillTx/>
              <a:latin typeface="Arial"/>
            </a:endParaRPr>
          </a:p>
        </p:txBody>
      </p:sp>
      <p:sp>
        <p:nvSpPr>
          <p:cNvPr id="54" name="Text 1"/>
          <p:cNvSpPr/>
          <p:nvPr/>
        </p:nvSpPr>
        <p:spPr>
          <a:xfrm>
            <a:off x="530280" y="932760"/>
            <a:ext cx="11018160" cy="6580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3100" strike="noStrike" u="none">
                <a:solidFill>
                  <a:srgbClr val="ffffff"/>
                </a:solidFill>
                <a:effectLst/>
                <a:uFillTx/>
                <a:latin typeface="Aptos"/>
              </a:rPr>
              <a:t>What Teklofts customers say about our products.</a:t>
            </a:r>
            <a:endParaRPr b="0" lang="en-US" sz="3100" strike="noStrike" u="none">
              <a:solidFill>
                <a:srgbClr val="ffffff"/>
              </a:solidFill>
              <a:effectLst/>
              <a:uFillTx/>
              <a:latin typeface="Arial"/>
            </a:endParaRPr>
          </a:p>
        </p:txBody>
      </p:sp>
      <p:sp>
        <p:nvSpPr>
          <p:cNvPr id="55" name="Shape 2"/>
          <p:cNvSpPr/>
          <p:nvPr/>
        </p:nvSpPr>
        <p:spPr>
          <a:xfrm>
            <a:off x="530280" y="1901880"/>
            <a:ext cx="3511080" cy="3977280"/>
          </a:xfrm>
          <a:prstGeom prst="rect">
            <a:avLst/>
          </a:prstGeom>
          <a:solidFill>
            <a:srgbClr val="24314e"/>
          </a:solidFill>
          <a:ln w="12700">
            <a:solidFill>
              <a:srgbClr val="3d4963"/>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56" name="Text 3"/>
          <p:cNvSpPr/>
          <p:nvPr/>
        </p:nvSpPr>
        <p:spPr>
          <a:xfrm>
            <a:off x="786240" y="2212920"/>
            <a:ext cx="246852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79" strike="noStrike" u="none">
                <a:solidFill>
                  <a:srgbClr val="129c9b"/>
                </a:solidFill>
                <a:effectLst/>
                <a:uFillTx/>
                <a:latin typeface="Aptos"/>
              </a:rPr>
              <a:t>VERIFIED CUSTOMER REVIEW</a:t>
            </a:r>
            <a:endParaRPr b="0" lang="en-US" sz="1000" strike="noStrike" u="none">
              <a:solidFill>
                <a:srgbClr val="ffffff"/>
              </a:solidFill>
              <a:effectLst/>
              <a:uFillTx/>
              <a:latin typeface="Arial"/>
            </a:endParaRPr>
          </a:p>
        </p:txBody>
      </p:sp>
      <p:sp>
        <p:nvSpPr>
          <p:cNvPr id="57" name="Text 4"/>
          <p:cNvSpPr/>
          <p:nvPr/>
        </p:nvSpPr>
        <p:spPr>
          <a:xfrm>
            <a:off x="786240" y="2743200"/>
            <a:ext cx="2971440" cy="164556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2100" strike="noStrike" u="none">
                <a:solidFill>
                  <a:srgbClr val="ffffff"/>
                </a:solidFill>
                <a:effectLst/>
                <a:uFillTx/>
                <a:latin typeface="Aptos"/>
              </a:rPr>
              <a:t>“The power bank is so durable, so powerful and portable. And very fast.”</a:t>
            </a:r>
            <a:endParaRPr b="0" lang="en-US" sz="2100" strike="noStrike" u="none">
              <a:solidFill>
                <a:srgbClr val="ffffff"/>
              </a:solidFill>
              <a:effectLst/>
              <a:uFillTx/>
              <a:latin typeface="Arial"/>
            </a:endParaRPr>
          </a:p>
        </p:txBody>
      </p:sp>
      <p:sp>
        <p:nvSpPr>
          <p:cNvPr id="58" name="Shape 5"/>
          <p:cNvSpPr/>
          <p:nvPr/>
        </p:nvSpPr>
        <p:spPr>
          <a:xfrm>
            <a:off x="786240" y="4791240"/>
            <a:ext cx="2971800" cy="360"/>
          </a:xfrm>
          <a:prstGeom prst="line">
            <a:avLst/>
          </a:prstGeom>
          <a:ln w="12700">
            <a:solidFill>
              <a:srgbClr val="48536a"/>
            </a:solidFill>
            <a:round/>
          </a:ln>
        </p:spPr>
        <p:style>
          <a:lnRef idx="0"/>
          <a:fillRef idx="0"/>
          <a:effectRef idx="0"/>
          <a:fontRef idx="minor"/>
        </p:style>
        <p:txBody>
          <a:bodyPr lIns="90000" rIns="90000" tIns="-44640" bIns="-44640" anchor="t" anchorCtr="1">
            <a:noAutofit/>
          </a:bodyPr>
          <a:p>
            <a:endParaRPr b="0" lang="en-US" sz="1800" strike="noStrike" u="none">
              <a:solidFill>
                <a:srgbClr val="ffffff"/>
              </a:solidFill>
              <a:effectLst/>
              <a:uFillTx/>
              <a:latin typeface="Arial"/>
            </a:endParaRPr>
          </a:p>
        </p:txBody>
      </p:sp>
      <p:sp>
        <p:nvSpPr>
          <p:cNvPr id="59" name="Text 6"/>
          <p:cNvSpPr/>
          <p:nvPr/>
        </p:nvSpPr>
        <p:spPr>
          <a:xfrm>
            <a:off x="786240" y="5010840"/>
            <a:ext cx="2971440" cy="319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1700" strike="noStrike" u="none">
                <a:solidFill>
                  <a:srgbClr val="f58220"/>
                </a:solidFill>
                <a:effectLst/>
                <a:uFillTx/>
                <a:latin typeface="Aptos"/>
              </a:rPr>
              <a:t>Soma</a:t>
            </a:r>
            <a:endParaRPr b="0" lang="en-US" sz="1700" strike="noStrike" u="none">
              <a:solidFill>
                <a:srgbClr val="ffffff"/>
              </a:solidFill>
              <a:effectLst/>
              <a:uFillTx/>
              <a:latin typeface="Arial"/>
            </a:endParaRPr>
          </a:p>
        </p:txBody>
      </p:sp>
      <p:sp>
        <p:nvSpPr>
          <p:cNvPr id="60" name="Text 7"/>
          <p:cNvSpPr/>
          <p:nvPr/>
        </p:nvSpPr>
        <p:spPr>
          <a:xfrm>
            <a:off x="786240" y="5413320"/>
            <a:ext cx="2971440" cy="25560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000" strike="noStrike" u="none">
                <a:solidFill>
                  <a:srgbClr val="c8d0de"/>
                </a:solidFill>
                <a:effectLst/>
                <a:uFillTx/>
                <a:latin typeface="Aptos"/>
              </a:rPr>
              <a:t>66W Power Bank · Source: teklofts.com</a:t>
            </a:r>
            <a:endParaRPr b="0" lang="en-US" sz="1000" strike="noStrike" u="none">
              <a:solidFill>
                <a:srgbClr val="ffffff"/>
              </a:solidFill>
              <a:effectLst/>
              <a:uFillTx/>
              <a:latin typeface="Arial"/>
            </a:endParaRPr>
          </a:p>
        </p:txBody>
      </p:sp>
      <p:sp>
        <p:nvSpPr>
          <p:cNvPr id="61" name="Shape 8"/>
          <p:cNvSpPr/>
          <p:nvPr/>
        </p:nvSpPr>
        <p:spPr>
          <a:xfrm>
            <a:off x="4297680" y="1901880"/>
            <a:ext cx="3511080" cy="3977280"/>
          </a:xfrm>
          <a:prstGeom prst="rect">
            <a:avLst/>
          </a:prstGeom>
          <a:solidFill>
            <a:srgbClr val="24314e"/>
          </a:solidFill>
          <a:ln w="12700">
            <a:solidFill>
              <a:srgbClr val="3d4963"/>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62" name="Text 9"/>
          <p:cNvSpPr/>
          <p:nvPr/>
        </p:nvSpPr>
        <p:spPr>
          <a:xfrm>
            <a:off x="4553640" y="2212920"/>
            <a:ext cx="246852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79" strike="noStrike" u="none">
                <a:solidFill>
                  <a:srgbClr val="129c9b"/>
                </a:solidFill>
                <a:effectLst/>
                <a:uFillTx/>
                <a:latin typeface="Aptos"/>
              </a:rPr>
              <a:t>VERIFIED CUSTOMER REVIEW</a:t>
            </a:r>
            <a:endParaRPr b="0" lang="en-US" sz="1000" strike="noStrike" u="none">
              <a:solidFill>
                <a:srgbClr val="ffffff"/>
              </a:solidFill>
              <a:effectLst/>
              <a:uFillTx/>
              <a:latin typeface="Arial"/>
            </a:endParaRPr>
          </a:p>
        </p:txBody>
      </p:sp>
      <p:sp>
        <p:nvSpPr>
          <p:cNvPr id="63" name="Text 10"/>
          <p:cNvSpPr/>
          <p:nvPr/>
        </p:nvSpPr>
        <p:spPr>
          <a:xfrm>
            <a:off x="4553640" y="2743200"/>
            <a:ext cx="2971440" cy="164556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2100" strike="noStrike" u="none">
                <a:solidFill>
                  <a:srgbClr val="ffffff"/>
                </a:solidFill>
                <a:effectLst/>
                <a:uFillTx/>
                <a:latin typeface="Aptos"/>
              </a:rPr>
              <a:t>“The sound is just perfect!!!”</a:t>
            </a:r>
            <a:endParaRPr b="0" lang="en-US" sz="2100" strike="noStrike" u="none">
              <a:solidFill>
                <a:srgbClr val="ffffff"/>
              </a:solidFill>
              <a:effectLst/>
              <a:uFillTx/>
              <a:latin typeface="Arial"/>
            </a:endParaRPr>
          </a:p>
        </p:txBody>
      </p:sp>
      <p:sp>
        <p:nvSpPr>
          <p:cNvPr id="64" name="Shape 11"/>
          <p:cNvSpPr/>
          <p:nvPr/>
        </p:nvSpPr>
        <p:spPr>
          <a:xfrm>
            <a:off x="4553640" y="4791240"/>
            <a:ext cx="2971800" cy="360"/>
          </a:xfrm>
          <a:prstGeom prst="line">
            <a:avLst/>
          </a:prstGeom>
          <a:ln w="12700">
            <a:solidFill>
              <a:srgbClr val="48536a"/>
            </a:solidFill>
            <a:round/>
          </a:ln>
        </p:spPr>
        <p:style>
          <a:lnRef idx="0"/>
          <a:fillRef idx="0"/>
          <a:effectRef idx="0"/>
          <a:fontRef idx="minor"/>
        </p:style>
        <p:txBody>
          <a:bodyPr lIns="90000" rIns="90000" tIns="-44640" bIns="-44640" anchor="t" anchorCtr="1">
            <a:noAutofit/>
          </a:bodyPr>
          <a:p>
            <a:endParaRPr b="0" lang="en-US" sz="1800" strike="noStrike" u="none">
              <a:solidFill>
                <a:srgbClr val="ffffff"/>
              </a:solidFill>
              <a:effectLst/>
              <a:uFillTx/>
              <a:latin typeface="Arial"/>
            </a:endParaRPr>
          </a:p>
        </p:txBody>
      </p:sp>
      <p:sp>
        <p:nvSpPr>
          <p:cNvPr id="65" name="Text 12"/>
          <p:cNvSpPr/>
          <p:nvPr/>
        </p:nvSpPr>
        <p:spPr>
          <a:xfrm>
            <a:off x="4553640" y="5010840"/>
            <a:ext cx="2971440" cy="319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1700" strike="noStrike" u="none">
                <a:solidFill>
                  <a:srgbClr val="f58220"/>
                </a:solidFill>
                <a:effectLst/>
                <a:uFillTx/>
                <a:latin typeface="Aptos"/>
              </a:rPr>
              <a:t>Dennis Addai Tawiah</a:t>
            </a:r>
            <a:endParaRPr b="0" lang="en-US" sz="1700" strike="noStrike" u="none">
              <a:solidFill>
                <a:srgbClr val="ffffff"/>
              </a:solidFill>
              <a:effectLst/>
              <a:uFillTx/>
              <a:latin typeface="Arial"/>
            </a:endParaRPr>
          </a:p>
        </p:txBody>
      </p:sp>
      <p:sp>
        <p:nvSpPr>
          <p:cNvPr id="66" name="Text 13"/>
          <p:cNvSpPr/>
          <p:nvPr/>
        </p:nvSpPr>
        <p:spPr>
          <a:xfrm>
            <a:off x="4553640" y="5413320"/>
            <a:ext cx="2971440" cy="25560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000" strike="noStrike" u="none">
                <a:solidFill>
                  <a:srgbClr val="c8d0de"/>
                </a:solidFill>
                <a:effectLst/>
                <a:uFillTx/>
                <a:latin typeface="Aptos"/>
              </a:rPr>
              <a:t>Audio · Source: teklofts.com</a:t>
            </a:r>
            <a:endParaRPr b="0" lang="en-US" sz="1000" strike="noStrike" u="none">
              <a:solidFill>
                <a:srgbClr val="ffffff"/>
              </a:solidFill>
              <a:effectLst/>
              <a:uFillTx/>
              <a:latin typeface="Arial"/>
            </a:endParaRPr>
          </a:p>
        </p:txBody>
      </p:sp>
      <p:sp>
        <p:nvSpPr>
          <p:cNvPr id="67" name="Shape 14"/>
          <p:cNvSpPr/>
          <p:nvPr/>
        </p:nvSpPr>
        <p:spPr>
          <a:xfrm>
            <a:off x="8065080" y="1901880"/>
            <a:ext cx="3511080" cy="3977280"/>
          </a:xfrm>
          <a:prstGeom prst="rect">
            <a:avLst/>
          </a:prstGeom>
          <a:solidFill>
            <a:srgbClr val="24314e"/>
          </a:solidFill>
          <a:ln w="12700">
            <a:solidFill>
              <a:srgbClr val="3d4963"/>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68" name="Text 15"/>
          <p:cNvSpPr/>
          <p:nvPr/>
        </p:nvSpPr>
        <p:spPr>
          <a:xfrm>
            <a:off x="8321040" y="2212920"/>
            <a:ext cx="246852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79" strike="noStrike" u="none">
                <a:solidFill>
                  <a:srgbClr val="129c9b"/>
                </a:solidFill>
                <a:effectLst/>
                <a:uFillTx/>
                <a:latin typeface="Aptos"/>
              </a:rPr>
              <a:t>VERIFIED CUSTOMER REVIEW</a:t>
            </a:r>
            <a:endParaRPr b="0" lang="en-US" sz="1000" strike="noStrike" u="none">
              <a:solidFill>
                <a:srgbClr val="ffffff"/>
              </a:solidFill>
              <a:effectLst/>
              <a:uFillTx/>
              <a:latin typeface="Arial"/>
            </a:endParaRPr>
          </a:p>
        </p:txBody>
      </p:sp>
      <p:sp>
        <p:nvSpPr>
          <p:cNvPr id="69" name="Text 16"/>
          <p:cNvSpPr/>
          <p:nvPr/>
        </p:nvSpPr>
        <p:spPr>
          <a:xfrm>
            <a:off x="8321040" y="2743200"/>
            <a:ext cx="2971440" cy="164556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2100" strike="noStrike" u="none">
                <a:solidFill>
                  <a:srgbClr val="ffffff"/>
                </a:solidFill>
                <a:effectLst/>
                <a:uFillTx/>
                <a:latin typeface="Aptos"/>
              </a:rPr>
              <a:t>“Everything looks and works exactly as shown. No BS, no exaggeration.”</a:t>
            </a:r>
            <a:endParaRPr b="0" lang="en-US" sz="2100" strike="noStrike" u="none">
              <a:solidFill>
                <a:srgbClr val="ffffff"/>
              </a:solidFill>
              <a:effectLst/>
              <a:uFillTx/>
              <a:latin typeface="Arial"/>
            </a:endParaRPr>
          </a:p>
        </p:txBody>
      </p:sp>
      <p:sp>
        <p:nvSpPr>
          <p:cNvPr id="70" name="Shape 17"/>
          <p:cNvSpPr/>
          <p:nvPr/>
        </p:nvSpPr>
        <p:spPr>
          <a:xfrm>
            <a:off x="8321040" y="4791240"/>
            <a:ext cx="2971800" cy="360"/>
          </a:xfrm>
          <a:prstGeom prst="line">
            <a:avLst/>
          </a:prstGeom>
          <a:ln w="12700">
            <a:solidFill>
              <a:srgbClr val="48536a"/>
            </a:solidFill>
            <a:round/>
          </a:ln>
        </p:spPr>
        <p:style>
          <a:lnRef idx="0"/>
          <a:fillRef idx="0"/>
          <a:effectRef idx="0"/>
          <a:fontRef idx="minor"/>
        </p:style>
        <p:txBody>
          <a:bodyPr lIns="90000" rIns="90000" tIns="-44640" bIns="-44640" anchor="t" anchorCtr="1">
            <a:noAutofit/>
          </a:bodyPr>
          <a:p>
            <a:endParaRPr b="0" lang="en-US" sz="1800" strike="noStrike" u="none">
              <a:solidFill>
                <a:srgbClr val="ffffff"/>
              </a:solidFill>
              <a:effectLst/>
              <a:uFillTx/>
              <a:latin typeface="Arial"/>
            </a:endParaRPr>
          </a:p>
        </p:txBody>
      </p:sp>
      <p:sp>
        <p:nvSpPr>
          <p:cNvPr id="71" name="Text 18"/>
          <p:cNvSpPr/>
          <p:nvPr/>
        </p:nvSpPr>
        <p:spPr>
          <a:xfrm>
            <a:off x="8321040" y="5010840"/>
            <a:ext cx="2971440" cy="319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1700" strike="noStrike" u="none">
                <a:solidFill>
                  <a:srgbClr val="f58220"/>
                </a:solidFill>
                <a:effectLst/>
                <a:uFillTx/>
                <a:latin typeface="Aptos"/>
              </a:rPr>
              <a:t>A.A.</a:t>
            </a:r>
            <a:endParaRPr b="0" lang="en-US" sz="1700" strike="noStrike" u="none">
              <a:solidFill>
                <a:srgbClr val="ffffff"/>
              </a:solidFill>
              <a:effectLst/>
              <a:uFillTx/>
              <a:latin typeface="Arial"/>
            </a:endParaRPr>
          </a:p>
        </p:txBody>
      </p:sp>
      <p:sp>
        <p:nvSpPr>
          <p:cNvPr id="72" name="Text 19"/>
          <p:cNvSpPr/>
          <p:nvPr/>
        </p:nvSpPr>
        <p:spPr>
          <a:xfrm>
            <a:off x="8321040" y="5413320"/>
            <a:ext cx="2971440" cy="25560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000" strike="noStrike" u="none">
                <a:solidFill>
                  <a:srgbClr val="c8d0de"/>
                </a:solidFill>
                <a:effectLst/>
                <a:uFillTx/>
                <a:latin typeface="Aptos"/>
              </a:rPr>
              <a:t>General purchase · Source: teklofts.com</a:t>
            </a:r>
            <a:endParaRPr b="0" lang="en-US" sz="1000" strike="noStrike" u="none">
              <a:solidFill>
                <a:srgbClr val="ffffff"/>
              </a:solidFill>
              <a:effectLst/>
              <a:uFillTx/>
              <a:latin typeface="Arial"/>
            </a:endParaRPr>
          </a:p>
        </p:txBody>
      </p:sp>
      <p:sp>
        <p:nvSpPr>
          <p:cNvPr id="73" name="PlaceHolder 1"/>
          <p:cNvSpPr>
            <a:spLocks noGrp="1"/>
          </p:cNvSpPr>
          <p:nvPr>
            <p:ph type="sldNum" idx="7"/>
          </p:nvPr>
        </p:nvSpPr>
        <p:spPr>
          <a:xfrm>
            <a:off x="11292840" y="228600"/>
            <a:ext cx="456840" cy="182520"/>
          </a:xfrm>
          <a:prstGeom prst="rect">
            <a:avLst/>
          </a:prstGeom>
          <a:noFill/>
          <a:ln w="0">
            <a:noFill/>
          </a:ln>
        </p:spPr>
        <p:txBody>
          <a:bodyPr lIns="90000" rIns="90000" tIns="45000" bIns="45000" anchor="t">
            <a:noAutofit/>
          </a:bodyPr>
          <a:lstStyle>
            <a:lvl1pPr indent="0" algn="r" defTabSz="914400">
              <a:lnSpc>
                <a:spcPct val="100000"/>
              </a:lnSpc>
              <a:buNone/>
              <a:defRPr b="0" lang="en-US" sz="900" strike="noStrike" u="none">
                <a:solidFill>
                  <a:srgbClr val="f58220"/>
                </a:solidFill>
                <a:effectLst/>
                <a:uFillTx/>
                <a:latin typeface="Aptos"/>
              </a:defRPr>
            </a:lvl1pPr>
          </a:lstStyle>
          <a:p>
            <a:pPr indent="0" algn="r" defTabSz="914400">
              <a:lnSpc>
                <a:spcPct val="100000"/>
              </a:lnSpc>
              <a:buNone/>
            </a:pPr>
            <a:fld id="{F3C6F3F5-FC68-4661-8C71-8771D9B395B2}" type="slidenum">
              <a:rPr b="0" lang="en-US" sz="900" strike="noStrike" u="none">
                <a:solidFill>
                  <a:srgbClr val="f58220"/>
                </a:solidFill>
                <a:effectLst/>
                <a:uFillTx/>
                <a:latin typeface="Aptos"/>
              </a:rPr>
              <a:t>3</a:t>
            </a:fld>
            <a:endParaRPr b="0" lang="en-US" sz="900" strike="noStrike" u="none">
              <a:solidFill>
                <a:srgbClr val="ffffff"/>
              </a:solidFill>
              <a:effectLst/>
              <a:uFillTx/>
              <a:latin typeface="Times New Roman"/>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 name="Text 0"/>
          <p:cNvSpPr/>
          <p:nvPr/>
        </p:nvSpPr>
        <p:spPr>
          <a:xfrm>
            <a:off x="530280" y="612720"/>
            <a:ext cx="4388760" cy="237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159" strike="noStrike" u="none">
                <a:solidFill>
                  <a:srgbClr val="129c9b"/>
                </a:solidFill>
                <a:effectLst/>
                <a:uFillTx/>
                <a:latin typeface="Aptos"/>
              </a:rPr>
              <a:t>WHAT WE UNDERSTAND</a:t>
            </a:r>
            <a:endParaRPr b="0" lang="en-US" sz="1100" strike="noStrike" u="none">
              <a:solidFill>
                <a:srgbClr val="000000"/>
              </a:solidFill>
              <a:effectLst/>
              <a:uFillTx/>
              <a:latin typeface="Arial"/>
            </a:endParaRPr>
          </a:p>
        </p:txBody>
      </p:sp>
      <p:sp>
        <p:nvSpPr>
          <p:cNvPr id="75" name="Text 1"/>
          <p:cNvSpPr/>
          <p:nvPr/>
        </p:nvSpPr>
        <p:spPr>
          <a:xfrm>
            <a:off x="530280" y="932760"/>
            <a:ext cx="11018160" cy="658080"/>
          </a:xfrm>
          <a:prstGeom prst="rect">
            <a:avLst/>
          </a:prstGeom>
          <a:noFill/>
          <a:ln w="0">
            <a:noFill/>
          </a:ln>
        </p:spPr>
        <p:style>
          <a:lnRef idx="0"/>
          <a:fillRef idx="0"/>
          <a:effectRef idx="0"/>
          <a:fontRef idx="minor"/>
        </p:style>
        <p:txBody>
          <a:bodyPr lIns="0" rIns="0" tIns="0" bIns="0" anchor="ctr">
            <a:normAutofit fontScale="85000" lnSpcReduction="19999"/>
          </a:bodyPr>
          <a:p>
            <a:pPr defTabSz="914400">
              <a:lnSpc>
                <a:spcPct val="100000"/>
              </a:lnSpc>
              <a:tabLst>
                <a:tab algn="l" pos="0"/>
              </a:tabLst>
            </a:pPr>
            <a:r>
              <a:rPr b="1" lang="en-US" sz="3100" strike="noStrike" u="none">
                <a:solidFill>
                  <a:srgbClr val="20283a"/>
                </a:solidFill>
                <a:effectLst/>
                <a:uFillTx/>
                <a:latin typeface="Aptos"/>
              </a:rPr>
              <a:t>SQI already teaches technology. Teklofts adds physical equipment and practical support.</a:t>
            </a:r>
            <a:endParaRPr b="0" lang="en-US" sz="3100" strike="noStrike" u="none">
              <a:solidFill>
                <a:srgbClr val="000000"/>
              </a:solidFill>
              <a:effectLst/>
              <a:uFillTx/>
              <a:latin typeface="Arial"/>
            </a:endParaRPr>
          </a:p>
        </p:txBody>
      </p:sp>
      <p:sp>
        <p:nvSpPr>
          <p:cNvPr id="76" name="Shape 2"/>
          <p:cNvSpPr/>
          <p:nvPr/>
        </p:nvSpPr>
        <p:spPr>
          <a:xfrm>
            <a:off x="548640" y="1993320"/>
            <a:ext cx="170028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77" name="Text 3"/>
          <p:cNvSpPr/>
          <p:nvPr/>
        </p:nvSpPr>
        <p:spPr>
          <a:xfrm>
            <a:off x="621720" y="2066400"/>
            <a:ext cx="155412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Students</a:t>
            </a:r>
            <a:endParaRPr b="0" lang="en-US" sz="1050" strike="noStrike" u="none">
              <a:solidFill>
                <a:srgbClr val="000000"/>
              </a:solidFill>
              <a:effectLst/>
              <a:uFillTx/>
              <a:latin typeface="Arial"/>
            </a:endParaRPr>
          </a:p>
        </p:txBody>
      </p:sp>
      <p:sp>
        <p:nvSpPr>
          <p:cNvPr id="78" name="Shape 4"/>
          <p:cNvSpPr/>
          <p:nvPr/>
        </p:nvSpPr>
        <p:spPr>
          <a:xfrm>
            <a:off x="2423160" y="1993320"/>
            <a:ext cx="170028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79" name="Text 5"/>
          <p:cNvSpPr/>
          <p:nvPr/>
        </p:nvSpPr>
        <p:spPr>
          <a:xfrm>
            <a:off x="2496240" y="2066400"/>
            <a:ext cx="155412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Technology courses</a:t>
            </a:r>
            <a:endParaRPr b="0" lang="en-US" sz="1050" strike="noStrike" u="none">
              <a:solidFill>
                <a:srgbClr val="000000"/>
              </a:solidFill>
              <a:effectLst/>
              <a:uFillTx/>
              <a:latin typeface="Arial"/>
            </a:endParaRPr>
          </a:p>
        </p:txBody>
      </p:sp>
      <p:sp>
        <p:nvSpPr>
          <p:cNvPr id="80" name="Shape 6"/>
          <p:cNvSpPr/>
          <p:nvPr/>
        </p:nvSpPr>
        <p:spPr>
          <a:xfrm>
            <a:off x="4297680" y="1993320"/>
            <a:ext cx="170028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81" name="Text 7"/>
          <p:cNvSpPr/>
          <p:nvPr/>
        </p:nvSpPr>
        <p:spPr>
          <a:xfrm>
            <a:off x="4370760" y="2066400"/>
            <a:ext cx="155412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Teachers &amp; instructors</a:t>
            </a:r>
            <a:endParaRPr b="0" lang="en-US" sz="1050" strike="noStrike" u="none">
              <a:solidFill>
                <a:srgbClr val="000000"/>
              </a:solidFill>
              <a:effectLst/>
              <a:uFillTx/>
              <a:latin typeface="Arial"/>
            </a:endParaRPr>
          </a:p>
        </p:txBody>
      </p:sp>
      <p:sp>
        <p:nvSpPr>
          <p:cNvPr id="82" name="Shape 8"/>
          <p:cNvSpPr/>
          <p:nvPr/>
        </p:nvSpPr>
        <p:spPr>
          <a:xfrm>
            <a:off x="548640" y="2523600"/>
            <a:ext cx="170028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83" name="Text 9"/>
          <p:cNvSpPr/>
          <p:nvPr/>
        </p:nvSpPr>
        <p:spPr>
          <a:xfrm>
            <a:off x="621720" y="2597040"/>
            <a:ext cx="155412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Practical learning</a:t>
            </a:r>
            <a:endParaRPr b="0" lang="en-US" sz="1050" strike="noStrike" u="none">
              <a:solidFill>
                <a:srgbClr val="000000"/>
              </a:solidFill>
              <a:effectLst/>
              <a:uFillTx/>
              <a:latin typeface="Arial"/>
            </a:endParaRPr>
          </a:p>
        </p:txBody>
      </p:sp>
      <p:sp>
        <p:nvSpPr>
          <p:cNvPr id="84" name="Shape 10"/>
          <p:cNvSpPr/>
          <p:nvPr/>
        </p:nvSpPr>
        <p:spPr>
          <a:xfrm>
            <a:off x="2423160" y="2523600"/>
            <a:ext cx="170028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85" name="Text 11"/>
          <p:cNvSpPr/>
          <p:nvPr/>
        </p:nvSpPr>
        <p:spPr>
          <a:xfrm>
            <a:off x="2496240" y="2597040"/>
            <a:ext cx="155412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Campuses</a:t>
            </a:r>
            <a:endParaRPr b="0" lang="en-US" sz="1050" strike="noStrike" u="none">
              <a:solidFill>
                <a:srgbClr val="000000"/>
              </a:solidFill>
              <a:effectLst/>
              <a:uFillTx/>
              <a:latin typeface="Arial"/>
            </a:endParaRPr>
          </a:p>
        </p:txBody>
      </p:sp>
      <p:sp>
        <p:nvSpPr>
          <p:cNvPr id="86" name="Shape 12"/>
          <p:cNvSpPr/>
          <p:nvPr/>
        </p:nvSpPr>
        <p:spPr>
          <a:xfrm>
            <a:off x="4297680" y="2523600"/>
            <a:ext cx="170028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87" name="Text 13"/>
          <p:cNvSpPr/>
          <p:nvPr/>
        </p:nvSpPr>
        <p:spPr>
          <a:xfrm>
            <a:off x="4370760" y="2597040"/>
            <a:ext cx="1554120" cy="164160"/>
          </a:xfrm>
          <a:prstGeom prst="rect">
            <a:avLst/>
          </a:prstGeom>
          <a:noFill/>
          <a:ln w="0">
            <a:noFill/>
          </a:ln>
        </p:spPr>
        <p:style>
          <a:lnRef idx="0"/>
          <a:fillRef idx="0"/>
          <a:effectRef idx="0"/>
          <a:fontRef idx="minor"/>
        </p:style>
        <p:txBody>
          <a:bodyPr lIns="0" rIns="0" tIns="0" bIns="0" anchor="ctr">
            <a:normAutofit fontScale="92500" lnSpcReduction="9999"/>
          </a:bodyPr>
          <a:p>
            <a:pPr algn="ctr" defTabSz="914400">
              <a:lnSpc>
                <a:spcPct val="100000"/>
              </a:lnSpc>
              <a:tabLst>
                <a:tab algn="l" pos="0"/>
              </a:tabLst>
            </a:pPr>
            <a:r>
              <a:rPr b="1" lang="en-US" sz="1050" strike="noStrike" u="none">
                <a:solidFill>
                  <a:srgbClr val="20283a"/>
                </a:solidFill>
                <a:effectLst/>
                <a:uFillTx/>
                <a:latin typeface="Aptos"/>
              </a:rPr>
              <a:t>Existing digital systems</a:t>
            </a:r>
            <a:endParaRPr b="0" lang="en-US" sz="1050" strike="noStrike" u="none">
              <a:solidFill>
                <a:srgbClr val="000000"/>
              </a:solidFill>
              <a:effectLst/>
              <a:uFillTx/>
              <a:latin typeface="Arial"/>
            </a:endParaRPr>
          </a:p>
        </p:txBody>
      </p:sp>
      <p:sp>
        <p:nvSpPr>
          <p:cNvPr id="88" name="Shape 14"/>
          <p:cNvSpPr/>
          <p:nvPr/>
        </p:nvSpPr>
        <p:spPr>
          <a:xfrm>
            <a:off x="548640" y="3054240"/>
            <a:ext cx="170028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89" name="Text 15"/>
          <p:cNvSpPr/>
          <p:nvPr/>
        </p:nvSpPr>
        <p:spPr>
          <a:xfrm>
            <a:off x="621720" y="3127320"/>
            <a:ext cx="1554120" cy="164160"/>
          </a:xfrm>
          <a:prstGeom prst="rect">
            <a:avLst/>
          </a:prstGeom>
          <a:noFill/>
          <a:ln w="0">
            <a:noFill/>
          </a:ln>
        </p:spPr>
        <p:style>
          <a:lnRef idx="0"/>
          <a:fillRef idx="0"/>
          <a:effectRef idx="0"/>
          <a:fontRef idx="minor"/>
        </p:style>
        <p:txBody>
          <a:bodyPr lIns="0" rIns="0" tIns="0" bIns="0" anchor="ctr">
            <a:normAutofit fontScale="77500" lnSpcReduction="19999"/>
          </a:bodyPr>
          <a:p>
            <a:pPr algn="ctr" defTabSz="914400">
              <a:lnSpc>
                <a:spcPct val="100000"/>
              </a:lnSpc>
              <a:tabLst>
                <a:tab algn="l" pos="0"/>
              </a:tabLst>
            </a:pPr>
            <a:r>
              <a:rPr b="1" lang="en-US" sz="1050" strike="noStrike" u="none">
                <a:solidFill>
                  <a:srgbClr val="20283a"/>
                </a:solidFill>
                <a:effectLst/>
                <a:uFillTx/>
                <a:latin typeface="Aptos"/>
              </a:rPr>
              <a:t>AI &amp; technology programmes</a:t>
            </a:r>
            <a:endParaRPr b="0" lang="en-US" sz="1050" strike="noStrike" u="none">
              <a:solidFill>
                <a:srgbClr val="000000"/>
              </a:solidFill>
              <a:effectLst/>
              <a:uFillTx/>
              <a:latin typeface="Arial"/>
            </a:endParaRPr>
          </a:p>
        </p:txBody>
      </p:sp>
      <p:sp>
        <p:nvSpPr>
          <p:cNvPr id="90" name="Text 16"/>
          <p:cNvSpPr/>
          <p:nvPr/>
        </p:nvSpPr>
        <p:spPr>
          <a:xfrm>
            <a:off x="567000" y="4206240"/>
            <a:ext cx="5257440" cy="676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500" strike="noStrike" u="none">
                <a:solidFill>
                  <a:srgbClr val="20283a"/>
                </a:solidFill>
                <a:effectLst/>
                <a:uFillTx/>
                <a:latin typeface="Aptos"/>
              </a:rPr>
              <a:t>We are not coming to replace what SQI already has.</a:t>
            </a:r>
            <a:endParaRPr b="0" lang="en-US" sz="2500" strike="noStrike" u="none">
              <a:solidFill>
                <a:srgbClr val="000000"/>
              </a:solidFill>
              <a:effectLst/>
              <a:uFillTx/>
              <a:latin typeface="Arial"/>
            </a:endParaRPr>
          </a:p>
        </p:txBody>
      </p:sp>
      <p:sp>
        <p:nvSpPr>
          <p:cNvPr id="91" name="Shape 17"/>
          <p:cNvSpPr/>
          <p:nvPr/>
        </p:nvSpPr>
        <p:spPr>
          <a:xfrm>
            <a:off x="6602040" y="1920240"/>
            <a:ext cx="4974120" cy="3428640"/>
          </a:xfrm>
          <a:prstGeom prst="rect">
            <a:avLst/>
          </a:prstGeom>
          <a:solidFill>
            <a:srgbClr val="ffffff"/>
          </a:solidFill>
          <a:ln w="38100">
            <a:solidFill>
              <a:srgbClr val="f5822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92" name="Text 18"/>
          <p:cNvSpPr/>
          <p:nvPr/>
        </p:nvSpPr>
        <p:spPr>
          <a:xfrm>
            <a:off x="6995160" y="2377440"/>
            <a:ext cx="2559960" cy="228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130" strike="noStrike" u="none">
                <a:solidFill>
                  <a:srgbClr val="129c9b"/>
                </a:solidFill>
                <a:effectLst/>
                <a:uFillTx/>
                <a:latin typeface="Aptos"/>
              </a:rPr>
              <a:t>THE PRACTICAL QUESTION</a:t>
            </a:r>
            <a:endParaRPr b="0" lang="en-US" sz="1100" strike="noStrike" u="none">
              <a:solidFill>
                <a:srgbClr val="000000"/>
              </a:solidFill>
              <a:effectLst/>
              <a:uFillTx/>
              <a:latin typeface="Arial"/>
            </a:endParaRPr>
          </a:p>
        </p:txBody>
      </p:sp>
      <p:sp>
        <p:nvSpPr>
          <p:cNvPr id="93" name="Text 19"/>
          <p:cNvSpPr/>
          <p:nvPr/>
        </p:nvSpPr>
        <p:spPr>
          <a:xfrm>
            <a:off x="6995160" y="3035880"/>
            <a:ext cx="4068720" cy="141696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2800" strike="noStrike" u="none">
                <a:solidFill>
                  <a:srgbClr val="20283a"/>
                </a:solidFill>
                <a:effectLst/>
                <a:uFillTx/>
                <a:latin typeface="Aptos"/>
              </a:rPr>
              <a:t>What equipment, products and support can Teklofts add?</a:t>
            </a:r>
            <a:endParaRPr b="0" lang="en-US" sz="2800" strike="noStrike" u="none">
              <a:solidFill>
                <a:srgbClr val="000000"/>
              </a:solidFill>
              <a:effectLst/>
              <a:uFillTx/>
              <a:latin typeface="Arial"/>
            </a:endParaRPr>
          </a:p>
        </p:txBody>
      </p:sp>
      <p:sp>
        <p:nvSpPr>
          <p:cNvPr id="94" name="PlaceHolder 1"/>
          <p:cNvSpPr>
            <a:spLocks noGrp="1"/>
          </p:cNvSpPr>
          <p:nvPr>
            <p:ph type="sldNum" idx="8"/>
          </p:nvPr>
        </p:nvSpPr>
        <p:spPr>
          <a:xfrm>
            <a:off x="11292840" y="228600"/>
            <a:ext cx="456840" cy="182520"/>
          </a:xfrm>
          <a:prstGeom prst="rect">
            <a:avLst/>
          </a:prstGeom>
          <a:noFill/>
          <a:ln w="0">
            <a:noFill/>
          </a:ln>
        </p:spPr>
        <p:txBody>
          <a:bodyPr lIns="90000" rIns="90000" tIns="45000" bIns="45000" anchor="t">
            <a:noAutofit/>
          </a:bodyPr>
          <a:lstStyle>
            <a:lvl1pPr indent="0" algn="r" defTabSz="914400">
              <a:lnSpc>
                <a:spcPct val="100000"/>
              </a:lnSpc>
              <a:buNone/>
              <a:defRPr b="0" lang="en-US" sz="900" strike="noStrike" u="none">
                <a:solidFill>
                  <a:srgbClr val="f58220"/>
                </a:solidFill>
                <a:effectLst/>
                <a:uFillTx/>
                <a:latin typeface="Aptos"/>
              </a:defRPr>
            </a:lvl1pPr>
          </a:lstStyle>
          <a:p>
            <a:pPr indent="0" algn="r" defTabSz="914400">
              <a:lnSpc>
                <a:spcPct val="100000"/>
              </a:lnSpc>
              <a:buNone/>
            </a:pPr>
            <a:fld id="{F16BED9A-8C9E-4365-B854-CFFDF0C2856C}" type="slidenum">
              <a:rPr b="0" lang="en-US" sz="900" strike="noStrike" u="none">
                <a:solidFill>
                  <a:srgbClr val="f58220"/>
                </a:solidFill>
                <a:effectLst/>
                <a:uFillTx/>
                <a:latin typeface="Aptos"/>
              </a:rPr>
              <a:t>4</a:t>
            </a:fld>
            <a:endParaRPr b="0" lang="en-US" sz="90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Text 0"/>
          <p:cNvSpPr/>
          <p:nvPr/>
        </p:nvSpPr>
        <p:spPr>
          <a:xfrm>
            <a:off x="530280" y="612720"/>
            <a:ext cx="4388760" cy="237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159" strike="noStrike" u="none">
                <a:solidFill>
                  <a:srgbClr val="129c9b"/>
                </a:solidFill>
                <a:effectLst/>
                <a:uFillTx/>
                <a:latin typeface="Aptos"/>
              </a:rPr>
              <a:t>COMPUTER EQUIPMENT</a:t>
            </a:r>
            <a:endParaRPr b="0" lang="en-US" sz="1100" strike="noStrike" u="none">
              <a:solidFill>
                <a:srgbClr val="000000"/>
              </a:solidFill>
              <a:effectLst/>
              <a:uFillTx/>
              <a:latin typeface="Arial"/>
            </a:endParaRPr>
          </a:p>
        </p:txBody>
      </p:sp>
      <p:sp>
        <p:nvSpPr>
          <p:cNvPr id="96" name="Text 1"/>
          <p:cNvSpPr/>
          <p:nvPr/>
        </p:nvSpPr>
        <p:spPr>
          <a:xfrm>
            <a:off x="530280" y="932760"/>
            <a:ext cx="11018160" cy="658080"/>
          </a:xfrm>
          <a:prstGeom prst="rect">
            <a:avLst/>
          </a:prstGeom>
          <a:noFill/>
          <a:ln w="0">
            <a:noFill/>
          </a:ln>
        </p:spPr>
        <p:style>
          <a:lnRef idx="0"/>
          <a:fillRef idx="0"/>
          <a:effectRef idx="0"/>
          <a:fontRef idx="minor"/>
        </p:style>
        <p:txBody>
          <a:bodyPr lIns="0" rIns="0" tIns="0" bIns="0" anchor="ctr">
            <a:normAutofit fontScale="85000" lnSpcReduction="19999"/>
          </a:bodyPr>
          <a:p>
            <a:pPr defTabSz="914400">
              <a:lnSpc>
                <a:spcPct val="100000"/>
              </a:lnSpc>
              <a:tabLst>
                <a:tab algn="l" pos="0"/>
              </a:tabLst>
            </a:pPr>
            <a:r>
              <a:rPr b="1" lang="en-US" sz="3100" strike="noStrike" u="none">
                <a:solidFill>
                  <a:srgbClr val="20283a"/>
                </a:solidFill>
                <a:effectLst/>
                <a:uFillTx/>
                <a:latin typeface="Aptos"/>
              </a:rPr>
              <a:t>Computers and accessories, matched to SQI’s specification and budget.</a:t>
            </a:r>
            <a:endParaRPr b="0" lang="en-US" sz="3100" strike="noStrike" u="none">
              <a:solidFill>
                <a:srgbClr val="000000"/>
              </a:solidFill>
              <a:effectLst/>
              <a:uFillTx/>
              <a:latin typeface="Arial"/>
            </a:endParaRPr>
          </a:p>
        </p:txBody>
      </p:sp>
      <p:pic>
        <p:nvPicPr>
          <p:cNvPr id="97" name="Image 0" descr="preencoded.png"/>
          <p:cNvPicPr/>
          <p:nvPr/>
        </p:nvPicPr>
        <p:blipFill>
          <a:blip r:embed="rId1"/>
          <a:stretch/>
        </p:blipFill>
        <p:spPr>
          <a:xfrm>
            <a:off x="530280" y="1874520"/>
            <a:ext cx="4224240" cy="3364560"/>
          </a:xfrm>
          <a:prstGeom prst="rect">
            <a:avLst/>
          </a:prstGeom>
          <a:noFill/>
          <a:ln w="0">
            <a:noFill/>
          </a:ln>
        </p:spPr>
      </p:pic>
      <p:sp>
        <p:nvSpPr>
          <p:cNvPr id="98" name="Shape 2"/>
          <p:cNvSpPr/>
          <p:nvPr/>
        </p:nvSpPr>
        <p:spPr>
          <a:xfrm>
            <a:off x="530280" y="537660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99" name="Text 3"/>
          <p:cNvSpPr/>
          <p:nvPr/>
        </p:nvSpPr>
        <p:spPr>
          <a:xfrm>
            <a:off x="60336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Computers</a:t>
            </a:r>
            <a:endParaRPr b="0" lang="en-US" sz="1050" strike="noStrike" u="none">
              <a:solidFill>
                <a:srgbClr val="000000"/>
              </a:solidFill>
              <a:effectLst/>
              <a:uFillTx/>
              <a:latin typeface="Arial"/>
            </a:endParaRPr>
          </a:p>
        </p:txBody>
      </p:sp>
      <p:sp>
        <p:nvSpPr>
          <p:cNvPr id="100" name="Shape 4"/>
          <p:cNvSpPr/>
          <p:nvPr/>
        </p:nvSpPr>
        <p:spPr>
          <a:xfrm>
            <a:off x="1938600" y="537660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01" name="Text 5"/>
          <p:cNvSpPr/>
          <p:nvPr/>
        </p:nvSpPr>
        <p:spPr>
          <a:xfrm>
            <a:off x="201168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Monitors</a:t>
            </a:r>
            <a:endParaRPr b="0" lang="en-US" sz="1050" strike="noStrike" u="none">
              <a:solidFill>
                <a:srgbClr val="000000"/>
              </a:solidFill>
              <a:effectLst/>
              <a:uFillTx/>
              <a:latin typeface="Arial"/>
            </a:endParaRPr>
          </a:p>
        </p:txBody>
      </p:sp>
      <p:sp>
        <p:nvSpPr>
          <p:cNvPr id="102" name="Shape 6"/>
          <p:cNvSpPr/>
          <p:nvPr/>
        </p:nvSpPr>
        <p:spPr>
          <a:xfrm>
            <a:off x="3346560" y="537660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03" name="Text 7"/>
          <p:cNvSpPr/>
          <p:nvPr/>
        </p:nvSpPr>
        <p:spPr>
          <a:xfrm>
            <a:off x="3420000" y="5449680"/>
            <a:ext cx="1161000" cy="164160"/>
          </a:xfrm>
          <a:prstGeom prst="rect">
            <a:avLst/>
          </a:prstGeom>
          <a:noFill/>
          <a:ln w="0">
            <a:noFill/>
          </a:ln>
        </p:spPr>
        <p:style>
          <a:lnRef idx="0"/>
          <a:fillRef idx="0"/>
          <a:effectRef idx="0"/>
          <a:fontRef idx="minor"/>
        </p:style>
        <p:txBody>
          <a:bodyPr lIns="0" rIns="0" tIns="0" bIns="0" anchor="ctr">
            <a:normAutofit fontScale="92500" lnSpcReduction="9999"/>
          </a:bodyPr>
          <a:p>
            <a:pPr algn="ctr" defTabSz="914400">
              <a:lnSpc>
                <a:spcPct val="100000"/>
              </a:lnSpc>
              <a:tabLst>
                <a:tab algn="l" pos="0"/>
              </a:tabLst>
            </a:pPr>
            <a:r>
              <a:rPr b="1" lang="en-US" sz="1050" strike="noStrike" u="none">
                <a:solidFill>
                  <a:srgbClr val="20283a"/>
                </a:solidFill>
                <a:effectLst/>
                <a:uFillTx/>
                <a:latin typeface="Aptos"/>
              </a:rPr>
              <a:t>Keyboards &amp; mice</a:t>
            </a:r>
            <a:endParaRPr b="0" lang="en-US" sz="1050" strike="noStrike" u="none">
              <a:solidFill>
                <a:srgbClr val="000000"/>
              </a:solidFill>
              <a:effectLst/>
              <a:uFillTx/>
              <a:latin typeface="Arial"/>
            </a:endParaRPr>
          </a:p>
        </p:txBody>
      </p:sp>
      <p:sp>
        <p:nvSpPr>
          <p:cNvPr id="104" name="Shape 8"/>
          <p:cNvSpPr/>
          <p:nvPr/>
        </p:nvSpPr>
        <p:spPr>
          <a:xfrm>
            <a:off x="530280" y="578808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05" name="Text 9"/>
          <p:cNvSpPr/>
          <p:nvPr/>
        </p:nvSpPr>
        <p:spPr>
          <a:xfrm>
            <a:off x="60336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Webcams</a:t>
            </a:r>
            <a:endParaRPr b="0" lang="en-US" sz="1050" strike="noStrike" u="none">
              <a:solidFill>
                <a:srgbClr val="000000"/>
              </a:solidFill>
              <a:effectLst/>
              <a:uFillTx/>
              <a:latin typeface="Arial"/>
            </a:endParaRPr>
          </a:p>
        </p:txBody>
      </p:sp>
      <p:sp>
        <p:nvSpPr>
          <p:cNvPr id="106" name="Shape 10"/>
          <p:cNvSpPr/>
          <p:nvPr/>
        </p:nvSpPr>
        <p:spPr>
          <a:xfrm>
            <a:off x="1938600" y="578808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07" name="Text 11"/>
          <p:cNvSpPr/>
          <p:nvPr/>
        </p:nvSpPr>
        <p:spPr>
          <a:xfrm>
            <a:off x="201168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Headphones</a:t>
            </a:r>
            <a:endParaRPr b="0" lang="en-US" sz="1050" strike="noStrike" u="none">
              <a:solidFill>
                <a:srgbClr val="000000"/>
              </a:solidFill>
              <a:effectLst/>
              <a:uFillTx/>
              <a:latin typeface="Arial"/>
            </a:endParaRPr>
          </a:p>
        </p:txBody>
      </p:sp>
      <p:sp>
        <p:nvSpPr>
          <p:cNvPr id="108" name="Shape 12"/>
          <p:cNvSpPr/>
          <p:nvPr/>
        </p:nvSpPr>
        <p:spPr>
          <a:xfrm>
            <a:off x="3346560" y="578808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09" name="Text 13"/>
          <p:cNvSpPr/>
          <p:nvPr/>
        </p:nvSpPr>
        <p:spPr>
          <a:xfrm>
            <a:off x="342000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Storage devices</a:t>
            </a:r>
            <a:endParaRPr b="0" lang="en-US" sz="1050" strike="noStrike" u="none">
              <a:solidFill>
                <a:srgbClr val="000000"/>
              </a:solidFill>
              <a:effectLst/>
              <a:uFillTx/>
              <a:latin typeface="Arial"/>
            </a:endParaRPr>
          </a:p>
        </p:txBody>
      </p:sp>
      <p:sp>
        <p:nvSpPr>
          <p:cNvPr id="110" name="Shape 14"/>
          <p:cNvSpPr/>
          <p:nvPr/>
        </p:nvSpPr>
        <p:spPr>
          <a:xfrm>
            <a:off x="5074920" y="1901880"/>
            <a:ext cx="1538280" cy="4041360"/>
          </a:xfrm>
          <a:prstGeom prst="rect">
            <a:avLst/>
          </a:prstGeom>
          <a:solidFill>
            <a:srgbClr val="ffffff"/>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11" name="Text 15"/>
          <p:cNvSpPr/>
          <p:nvPr/>
        </p:nvSpPr>
        <p:spPr>
          <a:xfrm>
            <a:off x="523944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PROBLEM</a:t>
            </a:r>
            <a:endParaRPr b="0" lang="en-US" sz="1000" strike="noStrike" u="none">
              <a:solidFill>
                <a:srgbClr val="000000"/>
              </a:solidFill>
              <a:effectLst/>
              <a:uFillTx/>
              <a:latin typeface="Arial"/>
            </a:endParaRPr>
          </a:p>
        </p:txBody>
      </p:sp>
      <p:sp>
        <p:nvSpPr>
          <p:cNvPr id="112" name="Text 16"/>
          <p:cNvSpPr/>
          <p:nvPr/>
        </p:nvSpPr>
        <p:spPr>
          <a:xfrm>
            <a:off x="523944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20283a"/>
                </a:solidFill>
                <a:effectLst/>
                <a:uFillTx/>
                <a:latin typeface="Aptos"/>
              </a:rPr>
              <a:t>Students need suitable computers and accessories.</a:t>
            </a:r>
            <a:endParaRPr b="0" lang="en-US" sz="1700" strike="noStrike" u="none">
              <a:solidFill>
                <a:srgbClr val="000000"/>
              </a:solidFill>
              <a:effectLst/>
              <a:uFillTx/>
              <a:latin typeface="Arial"/>
            </a:endParaRPr>
          </a:p>
        </p:txBody>
      </p:sp>
      <p:sp>
        <p:nvSpPr>
          <p:cNvPr id="113" name="Shape 17"/>
          <p:cNvSpPr/>
          <p:nvPr/>
        </p:nvSpPr>
        <p:spPr>
          <a:xfrm>
            <a:off x="6741360" y="1901880"/>
            <a:ext cx="1538280" cy="4041360"/>
          </a:xfrm>
          <a:prstGeom prst="rect">
            <a:avLst/>
          </a:prstGeom>
          <a:solidFill>
            <a:srgbClr val="ffffff"/>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14" name="Text 18"/>
          <p:cNvSpPr/>
          <p:nvPr/>
        </p:nvSpPr>
        <p:spPr>
          <a:xfrm>
            <a:off x="690588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POSSIBLE IMPACT</a:t>
            </a:r>
            <a:endParaRPr b="0" lang="en-US" sz="1000" strike="noStrike" u="none">
              <a:solidFill>
                <a:srgbClr val="000000"/>
              </a:solidFill>
              <a:effectLst/>
              <a:uFillTx/>
              <a:latin typeface="Arial"/>
            </a:endParaRPr>
          </a:p>
        </p:txBody>
      </p:sp>
      <p:sp>
        <p:nvSpPr>
          <p:cNvPr id="115" name="Text 19"/>
          <p:cNvSpPr/>
          <p:nvPr/>
        </p:nvSpPr>
        <p:spPr>
          <a:xfrm>
            <a:off x="690588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20283a"/>
                </a:solidFill>
                <a:effectLst/>
                <a:uFillTx/>
                <a:latin typeface="Aptos"/>
              </a:rPr>
              <a:t>Missing or inconsistent equipment can limit practical sessions.</a:t>
            </a:r>
            <a:endParaRPr b="0" lang="en-US" sz="1700" strike="noStrike" u="none">
              <a:solidFill>
                <a:srgbClr val="000000"/>
              </a:solidFill>
              <a:effectLst/>
              <a:uFillTx/>
              <a:latin typeface="Arial"/>
            </a:endParaRPr>
          </a:p>
        </p:txBody>
      </p:sp>
      <p:sp>
        <p:nvSpPr>
          <p:cNvPr id="116" name="Shape 20"/>
          <p:cNvSpPr/>
          <p:nvPr/>
        </p:nvSpPr>
        <p:spPr>
          <a:xfrm>
            <a:off x="8407800" y="1901880"/>
            <a:ext cx="1538280" cy="4041360"/>
          </a:xfrm>
          <a:prstGeom prst="rect">
            <a:avLst/>
          </a:prstGeom>
          <a:solidFill>
            <a:srgbClr val="ffffff"/>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17" name="Text 21"/>
          <p:cNvSpPr/>
          <p:nvPr/>
        </p:nvSpPr>
        <p:spPr>
          <a:xfrm>
            <a:off x="857268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TEKLOFTS PROVIDES</a:t>
            </a:r>
            <a:endParaRPr b="0" lang="en-US" sz="1000" strike="noStrike" u="none">
              <a:solidFill>
                <a:srgbClr val="000000"/>
              </a:solidFill>
              <a:effectLst/>
              <a:uFillTx/>
              <a:latin typeface="Arial"/>
            </a:endParaRPr>
          </a:p>
        </p:txBody>
      </p:sp>
      <p:sp>
        <p:nvSpPr>
          <p:cNvPr id="118" name="Text 22"/>
          <p:cNvSpPr/>
          <p:nvPr/>
        </p:nvSpPr>
        <p:spPr>
          <a:xfrm>
            <a:off x="857268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20283a"/>
                </a:solidFill>
                <a:effectLst/>
                <a:uFillTx/>
                <a:latin typeface="Aptos"/>
              </a:rPr>
              <a:t>Specified computers, monitors and accessories.</a:t>
            </a:r>
            <a:endParaRPr b="0" lang="en-US" sz="1700" strike="noStrike" u="none">
              <a:solidFill>
                <a:srgbClr val="000000"/>
              </a:solidFill>
              <a:effectLst/>
              <a:uFillTx/>
              <a:latin typeface="Arial"/>
            </a:endParaRPr>
          </a:p>
        </p:txBody>
      </p:sp>
      <p:sp>
        <p:nvSpPr>
          <p:cNvPr id="119" name="Shape 23"/>
          <p:cNvSpPr/>
          <p:nvPr/>
        </p:nvSpPr>
        <p:spPr>
          <a:xfrm>
            <a:off x="10074240" y="1901880"/>
            <a:ext cx="1538280" cy="4041360"/>
          </a:xfrm>
          <a:prstGeom prst="rect">
            <a:avLst/>
          </a:prstGeom>
          <a:solidFill>
            <a:srgbClr val="ffffff"/>
          </a:solidFill>
          <a:ln w="31750">
            <a:solidFill>
              <a:srgbClr val="f5822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20" name="Text 24"/>
          <p:cNvSpPr/>
          <p:nvPr/>
        </p:nvSpPr>
        <p:spPr>
          <a:xfrm>
            <a:off x="1023912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f58220"/>
                </a:solidFill>
                <a:effectLst/>
                <a:uFillTx/>
                <a:latin typeface="Aptos"/>
              </a:rPr>
              <a:t>VALUE TO SQI</a:t>
            </a:r>
            <a:endParaRPr b="0" lang="en-US" sz="1000" strike="noStrike" u="none">
              <a:solidFill>
                <a:srgbClr val="000000"/>
              </a:solidFill>
              <a:effectLst/>
              <a:uFillTx/>
              <a:latin typeface="Arial"/>
            </a:endParaRPr>
          </a:p>
        </p:txBody>
      </p:sp>
      <p:sp>
        <p:nvSpPr>
          <p:cNvPr id="121" name="Text 25"/>
          <p:cNvSpPr/>
          <p:nvPr/>
        </p:nvSpPr>
        <p:spPr>
          <a:xfrm>
            <a:off x="1023912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1" lang="en-US" sz="1700" strike="noStrike" u="none">
                <a:solidFill>
                  <a:srgbClr val="20283a"/>
                </a:solidFill>
                <a:effectLst/>
                <a:uFillTx/>
                <a:latin typeface="Aptos"/>
              </a:rPr>
              <a:t>Simpler procurement and access to required equipment.</a:t>
            </a:r>
            <a:endParaRPr b="0" lang="en-US" sz="1700" strike="noStrike" u="none">
              <a:solidFill>
                <a:srgbClr val="000000"/>
              </a:solidFill>
              <a:effectLst/>
              <a:uFillTx/>
              <a:latin typeface="Arial"/>
            </a:endParaRPr>
          </a:p>
        </p:txBody>
      </p:sp>
      <p:sp>
        <p:nvSpPr>
          <p:cNvPr id="122" name="PlaceHolder 1"/>
          <p:cNvSpPr>
            <a:spLocks noGrp="1"/>
          </p:cNvSpPr>
          <p:nvPr>
            <p:ph type="sldNum" idx="9"/>
          </p:nvPr>
        </p:nvSpPr>
        <p:spPr>
          <a:xfrm>
            <a:off x="11292840" y="228600"/>
            <a:ext cx="456840" cy="182520"/>
          </a:xfrm>
          <a:prstGeom prst="rect">
            <a:avLst/>
          </a:prstGeom>
          <a:noFill/>
          <a:ln w="0">
            <a:noFill/>
          </a:ln>
        </p:spPr>
        <p:txBody>
          <a:bodyPr lIns="90000" rIns="90000" tIns="45000" bIns="45000" anchor="t">
            <a:noAutofit/>
          </a:bodyPr>
          <a:lstStyle>
            <a:lvl1pPr indent="0" algn="r" defTabSz="914400">
              <a:lnSpc>
                <a:spcPct val="100000"/>
              </a:lnSpc>
              <a:buNone/>
              <a:defRPr b="0" lang="en-US" sz="900" strike="noStrike" u="none">
                <a:solidFill>
                  <a:srgbClr val="f58220"/>
                </a:solidFill>
                <a:effectLst/>
                <a:uFillTx/>
                <a:latin typeface="Aptos"/>
              </a:defRPr>
            </a:lvl1pPr>
          </a:lstStyle>
          <a:p>
            <a:pPr indent="0" algn="r" defTabSz="914400">
              <a:lnSpc>
                <a:spcPct val="100000"/>
              </a:lnSpc>
              <a:buNone/>
            </a:pPr>
            <a:fld id="{ADB17E06-3BBB-46F5-AE9C-735EBD342897}" type="slidenum">
              <a:rPr b="0" lang="en-US" sz="900" strike="noStrike" u="none">
                <a:solidFill>
                  <a:srgbClr val="f58220"/>
                </a:solidFill>
                <a:effectLst/>
                <a:uFillTx/>
                <a:latin typeface="Aptos"/>
              </a:rPr>
              <a:t>&lt;number&gt;</a:t>
            </a:fld>
            <a:endParaRPr b="0" lang="en-US" sz="90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Text 0"/>
          <p:cNvSpPr/>
          <p:nvPr/>
        </p:nvSpPr>
        <p:spPr>
          <a:xfrm>
            <a:off x="530280" y="612720"/>
            <a:ext cx="4388760" cy="237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159" strike="noStrike" u="none">
                <a:solidFill>
                  <a:srgbClr val="129c9b"/>
                </a:solidFill>
                <a:effectLst/>
                <a:uFillTx/>
                <a:latin typeface="Aptos"/>
              </a:rPr>
              <a:t>ROBOTICS &amp; ELECTRONICS</a:t>
            </a:r>
            <a:endParaRPr b="0" lang="en-US" sz="1100" strike="noStrike" u="none">
              <a:solidFill>
                <a:srgbClr val="ffffff"/>
              </a:solidFill>
              <a:effectLst/>
              <a:uFillTx/>
              <a:latin typeface="Arial"/>
            </a:endParaRPr>
          </a:p>
        </p:txBody>
      </p:sp>
      <p:sp>
        <p:nvSpPr>
          <p:cNvPr id="124" name="Text 1"/>
          <p:cNvSpPr/>
          <p:nvPr/>
        </p:nvSpPr>
        <p:spPr>
          <a:xfrm>
            <a:off x="530280" y="932760"/>
            <a:ext cx="11018160" cy="658080"/>
          </a:xfrm>
          <a:prstGeom prst="rect">
            <a:avLst/>
          </a:prstGeom>
          <a:noFill/>
          <a:ln w="0">
            <a:noFill/>
          </a:ln>
        </p:spPr>
        <p:style>
          <a:lnRef idx="0"/>
          <a:fillRef idx="0"/>
          <a:effectRef idx="0"/>
          <a:fontRef idx="minor"/>
        </p:style>
        <p:txBody>
          <a:bodyPr lIns="0" rIns="0" tIns="0" bIns="0" anchor="ctr">
            <a:normAutofit fontScale="85000" lnSpcReduction="9999"/>
          </a:bodyPr>
          <a:p>
            <a:pPr defTabSz="914400">
              <a:lnSpc>
                <a:spcPct val="100000"/>
              </a:lnSpc>
              <a:tabLst>
                <a:tab algn="l" pos="0"/>
              </a:tabLst>
            </a:pPr>
            <a:r>
              <a:rPr b="1" lang="en-US" sz="3100" strike="noStrike" u="none">
                <a:solidFill>
                  <a:srgbClr val="ffffff"/>
                </a:solidFill>
                <a:effectLst/>
                <a:uFillTx/>
                <a:latin typeface="Aptos"/>
              </a:rPr>
              <a:t>Components students can connect, programme, test and replace.</a:t>
            </a:r>
            <a:endParaRPr b="0" lang="en-US" sz="3100" strike="noStrike" u="none">
              <a:solidFill>
                <a:srgbClr val="ffffff"/>
              </a:solidFill>
              <a:effectLst/>
              <a:uFillTx/>
              <a:latin typeface="Arial"/>
            </a:endParaRPr>
          </a:p>
        </p:txBody>
      </p:sp>
      <p:pic>
        <p:nvPicPr>
          <p:cNvPr id="125" name="Image 0" descr="preencoded.png"/>
          <p:cNvPicPr/>
          <p:nvPr/>
        </p:nvPicPr>
        <p:blipFill>
          <a:blip r:embed="rId1"/>
          <a:stretch/>
        </p:blipFill>
        <p:spPr>
          <a:xfrm>
            <a:off x="530280" y="1874520"/>
            <a:ext cx="4224240" cy="3364560"/>
          </a:xfrm>
          <a:prstGeom prst="rect">
            <a:avLst/>
          </a:prstGeom>
          <a:noFill/>
          <a:ln w="0">
            <a:noFill/>
          </a:ln>
        </p:spPr>
      </p:pic>
      <p:sp>
        <p:nvSpPr>
          <p:cNvPr id="126" name="Shape 2"/>
          <p:cNvSpPr/>
          <p:nvPr/>
        </p:nvSpPr>
        <p:spPr>
          <a:xfrm>
            <a:off x="530280" y="537660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27" name="Text 3"/>
          <p:cNvSpPr/>
          <p:nvPr/>
        </p:nvSpPr>
        <p:spPr>
          <a:xfrm>
            <a:off x="60336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Robot kits</a:t>
            </a:r>
            <a:endParaRPr b="0" lang="en-US" sz="1050" strike="noStrike" u="none">
              <a:solidFill>
                <a:srgbClr val="ffffff"/>
              </a:solidFill>
              <a:effectLst/>
              <a:uFillTx/>
              <a:latin typeface="Arial"/>
            </a:endParaRPr>
          </a:p>
        </p:txBody>
      </p:sp>
      <p:sp>
        <p:nvSpPr>
          <p:cNvPr id="128" name="Shape 4"/>
          <p:cNvSpPr/>
          <p:nvPr/>
        </p:nvSpPr>
        <p:spPr>
          <a:xfrm>
            <a:off x="1938600" y="537660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29" name="Text 5"/>
          <p:cNvSpPr/>
          <p:nvPr/>
        </p:nvSpPr>
        <p:spPr>
          <a:xfrm>
            <a:off x="201168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Arduino &amp; ESP32</a:t>
            </a:r>
            <a:endParaRPr b="0" lang="en-US" sz="1050" strike="noStrike" u="none">
              <a:solidFill>
                <a:srgbClr val="ffffff"/>
              </a:solidFill>
              <a:effectLst/>
              <a:uFillTx/>
              <a:latin typeface="Arial"/>
            </a:endParaRPr>
          </a:p>
        </p:txBody>
      </p:sp>
      <p:sp>
        <p:nvSpPr>
          <p:cNvPr id="130" name="Shape 6"/>
          <p:cNvSpPr/>
          <p:nvPr/>
        </p:nvSpPr>
        <p:spPr>
          <a:xfrm>
            <a:off x="3346560" y="537660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31" name="Text 7"/>
          <p:cNvSpPr/>
          <p:nvPr/>
        </p:nvSpPr>
        <p:spPr>
          <a:xfrm>
            <a:off x="342000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Sensors</a:t>
            </a:r>
            <a:endParaRPr b="0" lang="en-US" sz="1050" strike="noStrike" u="none">
              <a:solidFill>
                <a:srgbClr val="ffffff"/>
              </a:solidFill>
              <a:effectLst/>
              <a:uFillTx/>
              <a:latin typeface="Arial"/>
            </a:endParaRPr>
          </a:p>
        </p:txBody>
      </p:sp>
      <p:sp>
        <p:nvSpPr>
          <p:cNvPr id="132" name="Shape 8"/>
          <p:cNvSpPr/>
          <p:nvPr/>
        </p:nvSpPr>
        <p:spPr>
          <a:xfrm>
            <a:off x="530280" y="578808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33" name="Text 9"/>
          <p:cNvSpPr/>
          <p:nvPr/>
        </p:nvSpPr>
        <p:spPr>
          <a:xfrm>
            <a:off x="60336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Motors</a:t>
            </a:r>
            <a:endParaRPr b="0" lang="en-US" sz="1050" strike="noStrike" u="none">
              <a:solidFill>
                <a:srgbClr val="ffffff"/>
              </a:solidFill>
              <a:effectLst/>
              <a:uFillTx/>
              <a:latin typeface="Arial"/>
            </a:endParaRPr>
          </a:p>
        </p:txBody>
      </p:sp>
      <p:sp>
        <p:nvSpPr>
          <p:cNvPr id="134" name="Shape 10"/>
          <p:cNvSpPr/>
          <p:nvPr/>
        </p:nvSpPr>
        <p:spPr>
          <a:xfrm>
            <a:off x="1938600" y="578808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35" name="Text 11"/>
          <p:cNvSpPr/>
          <p:nvPr/>
        </p:nvSpPr>
        <p:spPr>
          <a:xfrm>
            <a:off x="201168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Breadboards</a:t>
            </a:r>
            <a:endParaRPr b="0" lang="en-US" sz="1050" strike="noStrike" u="none">
              <a:solidFill>
                <a:srgbClr val="ffffff"/>
              </a:solidFill>
              <a:effectLst/>
              <a:uFillTx/>
              <a:latin typeface="Arial"/>
            </a:endParaRPr>
          </a:p>
        </p:txBody>
      </p:sp>
      <p:sp>
        <p:nvSpPr>
          <p:cNvPr id="136" name="Shape 12"/>
          <p:cNvSpPr/>
          <p:nvPr/>
        </p:nvSpPr>
        <p:spPr>
          <a:xfrm>
            <a:off x="3346560" y="578808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37" name="Text 13"/>
          <p:cNvSpPr/>
          <p:nvPr/>
        </p:nvSpPr>
        <p:spPr>
          <a:xfrm>
            <a:off x="342000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Tools &amp; power</a:t>
            </a:r>
            <a:endParaRPr b="0" lang="en-US" sz="1050" strike="noStrike" u="none">
              <a:solidFill>
                <a:srgbClr val="ffffff"/>
              </a:solidFill>
              <a:effectLst/>
              <a:uFillTx/>
              <a:latin typeface="Arial"/>
            </a:endParaRPr>
          </a:p>
        </p:txBody>
      </p:sp>
      <p:sp>
        <p:nvSpPr>
          <p:cNvPr id="138" name="Shape 14"/>
          <p:cNvSpPr/>
          <p:nvPr/>
        </p:nvSpPr>
        <p:spPr>
          <a:xfrm>
            <a:off x="5074920" y="1901880"/>
            <a:ext cx="1538280" cy="4041360"/>
          </a:xfrm>
          <a:prstGeom prst="rect">
            <a:avLst/>
          </a:prstGeom>
          <a:solidFill>
            <a:srgbClr val="24314e"/>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39" name="Text 15"/>
          <p:cNvSpPr/>
          <p:nvPr/>
        </p:nvSpPr>
        <p:spPr>
          <a:xfrm>
            <a:off x="523944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PROBLEM</a:t>
            </a:r>
            <a:endParaRPr b="0" lang="en-US" sz="1000" strike="noStrike" u="none">
              <a:solidFill>
                <a:srgbClr val="ffffff"/>
              </a:solidFill>
              <a:effectLst/>
              <a:uFillTx/>
              <a:latin typeface="Arial"/>
            </a:endParaRPr>
          </a:p>
        </p:txBody>
      </p:sp>
      <p:sp>
        <p:nvSpPr>
          <p:cNvPr id="140" name="Text 16"/>
          <p:cNvSpPr/>
          <p:nvPr/>
        </p:nvSpPr>
        <p:spPr>
          <a:xfrm>
            <a:off x="523944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ffffff"/>
                </a:solidFill>
                <a:effectLst/>
                <a:uFillTx/>
                <a:latin typeface="Aptos"/>
              </a:rPr>
              <a:t>Students need physical equipment to practise.</a:t>
            </a:r>
            <a:endParaRPr b="0" lang="en-US" sz="1700" strike="noStrike" u="none">
              <a:solidFill>
                <a:srgbClr val="ffffff"/>
              </a:solidFill>
              <a:effectLst/>
              <a:uFillTx/>
              <a:latin typeface="Arial"/>
            </a:endParaRPr>
          </a:p>
        </p:txBody>
      </p:sp>
      <p:sp>
        <p:nvSpPr>
          <p:cNvPr id="141" name="Shape 17"/>
          <p:cNvSpPr/>
          <p:nvPr/>
        </p:nvSpPr>
        <p:spPr>
          <a:xfrm>
            <a:off x="6741360" y="1901880"/>
            <a:ext cx="1538280" cy="4041360"/>
          </a:xfrm>
          <a:prstGeom prst="rect">
            <a:avLst/>
          </a:prstGeom>
          <a:solidFill>
            <a:srgbClr val="24314e"/>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42" name="Text 18"/>
          <p:cNvSpPr/>
          <p:nvPr/>
        </p:nvSpPr>
        <p:spPr>
          <a:xfrm>
            <a:off x="690588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POSSIBLE IMPACT</a:t>
            </a:r>
            <a:endParaRPr b="0" lang="en-US" sz="1000" strike="noStrike" u="none">
              <a:solidFill>
                <a:srgbClr val="ffffff"/>
              </a:solidFill>
              <a:effectLst/>
              <a:uFillTx/>
              <a:latin typeface="Arial"/>
            </a:endParaRPr>
          </a:p>
        </p:txBody>
      </p:sp>
      <p:sp>
        <p:nvSpPr>
          <p:cNvPr id="143" name="Text 19"/>
          <p:cNvSpPr/>
          <p:nvPr/>
        </p:nvSpPr>
        <p:spPr>
          <a:xfrm>
            <a:off x="690588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ffffff"/>
                </a:solidFill>
                <a:effectLst/>
                <a:uFillTx/>
                <a:latin typeface="Aptos"/>
              </a:rPr>
              <a:t>Theory may not become a working physical project.</a:t>
            </a:r>
            <a:endParaRPr b="0" lang="en-US" sz="1700" strike="noStrike" u="none">
              <a:solidFill>
                <a:srgbClr val="ffffff"/>
              </a:solidFill>
              <a:effectLst/>
              <a:uFillTx/>
              <a:latin typeface="Arial"/>
            </a:endParaRPr>
          </a:p>
        </p:txBody>
      </p:sp>
      <p:sp>
        <p:nvSpPr>
          <p:cNvPr id="144" name="Shape 20"/>
          <p:cNvSpPr/>
          <p:nvPr/>
        </p:nvSpPr>
        <p:spPr>
          <a:xfrm>
            <a:off x="8407800" y="1901880"/>
            <a:ext cx="1538280" cy="4041360"/>
          </a:xfrm>
          <a:prstGeom prst="rect">
            <a:avLst/>
          </a:prstGeom>
          <a:solidFill>
            <a:srgbClr val="24314e"/>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45" name="Text 21"/>
          <p:cNvSpPr/>
          <p:nvPr/>
        </p:nvSpPr>
        <p:spPr>
          <a:xfrm>
            <a:off x="857268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TEKLOFTS PROVIDES</a:t>
            </a:r>
            <a:endParaRPr b="0" lang="en-US" sz="1000" strike="noStrike" u="none">
              <a:solidFill>
                <a:srgbClr val="ffffff"/>
              </a:solidFill>
              <a:effectLst/>
              <a:uFillTx/>
              <a:latin typeface="Arial"/>
            </a:endParaRPr>
          </a:p>
        </p:txBody>
      </p:sp>
      <p:sp>
        <p:nvSpPr>
          <p:cNvPr id="146" name="Text 22"/>
          <p:cNvSpPr/>
          <p:nvPr/>
        </p:nvSpPr>
        <p:spPr>
          <a:xfrm>
            <a:off x="857268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ffffff"/>
                </a:solidFill>
                <a:effectLst/>
                <a:uFillTx/>
                <a:latin typeface="Aptos"/>
              </a:rPr>
              <a:t>Equipment kits and replacement components.</a:t>
            </a:r>
            <a:endParaRPr b="0" lang="en-US" sz="1700" strike="noStrike" u="none">
              <a:solidFill>
                <a:srgbClr val="ffffff"/>
              </a:solidFill>
              <a:effectLst/>
              <a:uFillTx/>
              <a:latin typeface="Arial"/>
            </a:endParaRPr>
          </a:p>
        </p:txBody>
      </p:sp>
      <p:sp>
        <p:nvSpPr>
          <p:cNvPr id="147" name="Shape 23"/>
          <p:cNvSpPr/>
          <p:nvPr/>
        </p:nvSpPr>
        <p:spPr>
          <a:xfrm>
            <a:off x="10074240" y="1901880"/>
            <a:ext cx="1538280" cy="4041360"/>
          </a:xfrm>
          <a:prstGeom prst="rect">
            <a:avLst/>
          </a:prstGeom>
          <a:solidFill>
            <a:srgbClr val="24314e"/>
          </a:solidFill>
          <a:ln w="31750">
            <a:solidFill>
              <a:srgbClr val="f58220"/>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48" name="Text 24"/>
          <p:cNvSpPr/>
          <p:nvPr/>
        </p:nvSpPr>
        <p:spPr>
          <a:xfrm>
            <a:off x="1023912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f58220"/>
                </a:solidFill>
                <a:effectLst/>
                <a:uFillTx/>
                <a:latin typeface="Aptos"/>
              </a:rPr>
              <a:t>VALUE TO SQI</a:t>
            </a:r>
            <a:endParaRPr b="0" lang="en-US" sz="1000" strike="noStrike" u="none">
              <a:solidFill>
                <a:srgbClr val="ffffff"/>
              </a:solidFill>
              <a:effectLst/>
              <a:uFillTx/>
              <a:latin typeface="Arial"/>
            </a:endParaRPr>
          </a:p>
        </p:txBody>
      </p:sp>
      <p:sp>
        <p:nvSpPr>
          <p:cNvPr id="149" name="Text 25"/>
          <p:cNvSpPr/>
          <p:nvPr/>
        </p:nvSpPr>
        <p:spPr>
          <a:xfrm>
            <a:off x="1023912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1" lang="en-US" sz="1700" strike="noStrike" u="none">
                <a:solidFill>
                  <a:srgbClr val="ffffff"/>
                </a:solidFill>
                <a:effectLst/>
                <a:uFillTx/>
                <a:latin typeface="Aptos"/>
              </a:rPr>
              <a:t>Students build, test and demonstrate working projects.</a:t>
            </a:r>
            <a:endParaRPr b="0" lang="en-US" sz="1700" strike="noStrike" u="none">
              <a:solidFill>
                <a:srgbClr val="ffffff"/>
              </a:solidFill>
              <a:effectLst/>
              <a:uFillTx/>
              <a:latin typeface="Arial"/>
            </a:endParaRPr>
          </a:p>
        </p:txBody>
      </p:sp>
      <p:sp>
        <p:nvSpPr>
          <p:cNvPr id="150" name="PlaceHolder 1"/>
          <p:cNvSpPr>
            <a:spLocks noGrp="1"/>
          </p:cNvSpPr>
          <p:nvPr>
            <p:ph type="sldNum" idx="10"/>
          </p:nvPr>
        </p:nvSpPr>
        <p:spPr>
          <a:xfrm>
            <a:off x="11292840" y="228600"/>
            <a:ext cx="456840" cy="182520"/>
          </a:xfrm>
          <a:prstGeom prst="rect">
            <a:avLst/>
          </a:prstGeom>
          <a:noFill/>
          <a:ln w="0">
            <a:noFill/>
          </a:ln>
        </p:spPr>
        <p:txBody>
          <a:bodyPr lIns="90000" rIns="90000" tIns="45000" bIns="45000" anchor="t">
            <a:noAutofit/>
          </a:bodyPr>
          <a:lstStyle>
            <a:lvl1pPr indent="0" algn="r" defTabSz="914400">
              <a:lnSpc>
                <a:spcPct val="100000"/>
              </a:lnSpc>
              <a:buNone/>
              <a:defRPr b="0" lang="en-US" sz="900" strike="noStrike" u="none">
                <a:solidFill>
                  <a:srgbClr val="f58220"/>
                </a:solidFill>
                <a:effectLst/>
                <a:uFillTx/>
                <a:latin typeface="Aptos"/>
              </a:defRPr>
            </a:lvl1pPr>
          </a:lstStyle>
          <a:p>
            <a:pPr indent="0" algn="r" defTabSz="914400">
              <a:lnSpc>
                <a:spcPct val="100000"/>
              </a:lnSpc>
              <a:buNone/>
            </a:pPr>
            <a:fld id="{6EB189FD-FA30-4E1E-8C27-1C70DB85FBC6}" type="slidenum">
              <a:rPr b="0" lang="en-US" sz="900" strike="noStrike" u="none">
                <a:solidFill>
                  <a:srgbClr val="f58220"/>
                </a:solidFill>
                <a:effectLst/>
                <a:uFillTx/>
                <a:latin typeface="Aptos"/>
              </a:rPr>
              <a:t>&lt;number&gt;</a:t>
            </a:fld>
            <a:endParaRPr b="0" lang="en-US" sz="900" strike="noStrike" u="none">
              <a:solidFill>
                <a:srgbClr val="ffffff"/>
              </a:solidFill>
              <a:effectLst/>
              <a:uFillTx/>
              <a:latin typeface="Times New Roman"/>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Text 0"/>
          <p:cNvSpPr/>
          <p:nvPr/>
        </p:nvSpPr>
        <p:spPr>
          <a:xfrm>
            <a:off x="530280" y="612720"/>
            <a:ext cx="4388760" cy="237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159" strike="noStrike" u="none">
                <a:solidFill>
                  <a:srgbClr val="129c9b"/>
                </a:solidFill>
                <a:effectLst/>
                <a:uFillTx/>
                <a:latin typeface="Aptos"/>
              </a:rPr>
              <a:t>AI &amp; COMPUTER VISION</a:t>
            </a:r>
            <a:endParaRPr b="0" lang="en-US" sz="1100" strike="noStrike" u="none">
              <a:solidFill>
                <a:srgbClr val="000000"/>
              </a:solidFill>
              <a:effectLst/>
              <a:uFillTx/>
              <a:latin typeface="Arial"/>
            </a:endParaRPr>
          </a:p>
        </p:txBody>
      </p:sp>
      <p:sp>
        <p:nvSpPr>
          <p:cNvPr id="152" name="Text 1"/>
          <p:cNvSpPr/>
          <p:nvPr/>
        </p:nvSpPr>
        <p:spPr>
          <a:xfrm>
            <a:off x="530280" y="932760"/>
            <a:ext cx="11018160" cy="658080"/>
          </a:xfrm>
          <a:prstGeom prst="rect">
            <a:avLst/>
          </a:prstGeom>
          <a:noFill/>
          <a:ln w="0">
            <a:noFill/>
          </a:ln>
        </p:spPr>
        <p:style>
          <a:lnRef idx="0"/>
          <a:fillRef idx="0"/>
          <a:effectRef idx="0"/>
          <a:fontRef idx="minor"/>
        </p:style>
        <p:txBody>
          <a:bodyPr lIns="0" rIns="0" tIns="0" bIns="0" anchor="ctr">
            <a:normAutofit fontScale="85000" lnSpcReduction="19999"/>
          </a:bodyPr>
          <a:p>
            <a:pPr defTabSz="914400">
              <a:lnSpc>
                <a:spcPct val="100000"/>
              </a:lnSpc>
              <a:tabLst>
                <a:tab algn="l" pos="0"/>
              </a:tabLst>
            </a:pPr>
            <a:r>
              <a:rPr b="1" lang="en-US" sz="3100" strike="noStrike" u="none">
                <a:solidFill>
                  <a:srgbClr val="20283a"/>
                </a:solidFill>
                <a:effectLst/>
                <a:uFillTx/>
                <a:latin typeface="Aptos"/>
              </a:rPr>
              <a:t>Computers, cameras and edge devices for practical AI experiments.</a:t>
            </a:r>
            <a:endParaRPr b="0" lang="en-US" sz="3100" strike="noStrike" u="none">
              <a:solidFill>
                <a:srgbClr val="000000"/>
              </a:solidFill>
              <a:effectLst/>
              <a:uFillTx/>
              <a:latin typeface="Arial"/>
            </a:endParaRPr>
          </a:p>
        </p:txBody>
      </p:sp>
      <p:pic>
        <p:nvPicPr>
          <p:cNvPr id="153" name="Image 0" descr="preencoded.png"/>
          <p:cNvPicPr/>
          <p:nvPr/>
        </p:nvPicPr>
        <p:blipFill>
          <a:blip r:embed="rId1"/>
          <a:stretch/>
        </p:blipFill>
        <p:spPr>
          <a:xfrm>
            <a:off x="530280" y="1874520"/>
            <a:ext cx="4224240" cy="3364560"/>
          </a:xfrm>
          <a:prstGeom prst="rect">
            <a:avLst/>
          </a:prstGeom>
          <a:noFill/>
          <a:ln w="0">
            <a:noFill/>
          </a:ln>
        </p:spPr>
      </p:pic>
      <p:sp>
        <p:nvSpPr>
          <p:cNvPr id="154" name="Shape 2"/>
          <p:cNvSpPr/>
          <p:nvPr/>
        </p:nvSpPr>
        <p:spPr>
          <a:xfrm>
            <a:off x="530280" y="537660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55" name="Text 3"/>
          <p:cNvSpPr/>
          <p:nvPr/>
        </p:nvSpPr>
        <p:spPr>
          <a:xfrm>
            <a:off x="60336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AI-capable PCs</a:t>
            </a:r>
            <a:endParaRPr b="0" lang="en-US" sz="1050" strike="noStrike" u="none">
              <a:solidFill>
                <a:srgbClr val="000000"/>
              </a:solidFill>
              <a:effectLst/>
              <a:uFillTx/>
              <a:latin typeface="Arial"/>
            </a:endParaRPr>
          </a:p>
        </p:txBody>
      </p:sp>
      <p:sp>
        <p:nvSpPr>
          <p:cNvPr id="156" name="Shape 4"/>
          <p:cNvSpPr/>
          <p:nvPr/>
        </p:nvSpPr>
        <p:spPr>
          <a:xfrm>
            <a:off x="1938600" y="537660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57" name="Text 5"/>
          <p:cNvSpPr/>
          <p:nvPr/>
        </p:nvSpPr>
        <p:spPr>
          <a:xfrm>
            <a:off x="201168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Cameras</a:t>
            </a:r>
            <a:endParaRPr b="0" lang="en-US" sz="1050" strike="noStrike" u="none">
              <a:solidFill>
                <a:srgbClr val="000000"/>
              </a:solidFill>
              <a:effectLst/>
              <a:uFillTx/>
              <a:latin typeface="Arial"/>
            </a:endParaRPr>
          </a:p>
        </p:txBody>
      </p:sp>
      <p:sp>
        <p:nvSpPr>
          <p:cNvPr id="158" name="Shape 6"/>
          <p:cNvSpPr/>
          <p:nvPr/>
        </p:nvSpPr>
        <p:spPr>
          <a:xfrm>
            <a:off x="3346560" y="537660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59" name="Text 7"/>
          <p:cNvSpPr/>
          <p:nvPr/>
        </p:nvSpPr>
        <p:spPr>
          <a:xfrm>
            <a:off x="342000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Edge devices</a:t>
            </a:r>
            <a:endParaRPr b="0" lang="en-US" sz="1050" strike="noStrike" u="none">
              <a:solidFill>
                <a:srgbClr val="000000"/>
              </a:solidFill>
              <a:effectLst/>
              <a:uFillTx/>
              <a:latin typeface="Arial"/>
            </a:endParaRPr>
          </a:p>
        </p:txBody>
      </p:sp>
      <p:sp>
        <p:nvSpPr>
          <p:cNvPr id="160" name="Shape 8"/>
          <p:cNvSpPr/>
          <p:nvPr/>
        </p:nvSpPr>
        <p:spPr>
          <a:xfrm>
            <a:off x="530280" y="578808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61" name="Text 9"/>
          <p:cNvSpPr/>
          <p:nvPr/>
        </p:nvSpPr>
        <p:spPr>
          <a:xfrm>
            <a:off x="60336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GPU equipment</a:t>
            </a:r>
            <a:endParaRPr b="0" lang="en-US" sz="1050" strike="noStrike" u="none">
              <a:solidFill>
                <a:srgbClr val="000000"/>
              </a:solidFill>
              <a:effectLst/>
              <a:uFillTx/>
              <a:latin typeface="Arial"/>
            </a:endParaRPr>
          </a:p>
        </p:txBody>
      </p:sp>
      <p:sp>
        <p:nvSpPr>
          <p:cNvPr id="162" name="Shape 10"/>
          <p:cNvSpPr/>
          <p:nvPr/>
        </p:nvSpPr>
        <p:spPr>
          <a:xfrm>
            <a:off x="1938600" y="578808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63" name="Text 11"/>
          <p:cNvSpPr/>
          <p:nvPr/>
        </p:nvSpPr>
        <p:spPr>
          <a:xfrm>
            <a:off x="201168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Sensors</a:t>
            </a:r>
            <a:endParaRPr b="0" lang="en-US" sz="1050" strike="noStrike" u="none">
              <a:solidFill>
                <a:srgbClr val="000000"/>
              </a:solidFill>
              <a:effectLst/>
              <a:uFillTx/>
              <a:latin typeface="Arial"/>
            </a:endParaRPr>
          </a:p>
        </p:txBody>
      </p:sp>
      <p:sp>
        <p:nvSpPr>
          <p:cNvPr id="164" name="Shape 12"/>
          <p:cNvSpPr/>
          <p:nvPr/>
        </p:nvSpPr>
        <p:spPr>
          <a:xfrm>
            <a:off x="3346560" y="578808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65" name="Text 13"/>
          <p:cNvSpPr/>
          <p:nvPr/>
        </p:nvSpPr>
        <p:spPr>
          <a:xfrm>
            <a:off x="342000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Displays</a:t>
            </a:r>
            <a:endParaRPr b="0" lang="en-US" sz="1050" strike="noStrike" u="none">
              <a:solidFill>
                <a:srgbClr val="000000"/>
              </a:solidFill>
              <a:effectLst/>
              <a:uFillTx/>
              <a:latin typeface="Arial"/>
            </a:endParaRPr>
          </a:p>
        </p:txBody>
      </p:sp>
      <p:sp>
        <p:nvSpPr>
          <p:cNvPr id="166" name="Shape 14"/>
          <p:cNvSpPr/>
          <p:nvPr/>
        </p:nvSpPr>
        <p:spPr>
          <a:xfrm>
            <a:off x="5074920" y="1901880"/>
            <a:ext cx="1538280" cy="4041360"/>
          </a:xfrm>
          <a:prstGeom prst="rect">
            <a:avLst/>
          </a:prstGeom>
          <a:solidFill>
            <a:srgbClr val="ffffff"/>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67" name="Text 15"/>
          <p:cNvSpPr/>
          <p:nvPr/>
        </p:nvSpPr>
        <p:spPr>
          <a:xfrm>
            <a:off x="523944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PROBLEM</a:t>
            </a:r>
            <a:endParaRPr b="0" lang="en-US" sz="1000" strike="noStrike" u="none">
              <a:solidFill>
                <a:srgbClr val="000000"/>
              </a:solidFill>
              <a:effectLst/>
              <a:uFillTx/>
              <a:latin typeface="Arial"/>
            </a:endParaRPr>
          </a:p>
        </p:txBody>
      </p:sp>
      <p:sp>
        <p:nvSpPr>
          <p:cNvPr id="168" name="Text 16"/>
          <p:cNvSpPr/>
          <p:nvPr/>
        </p:nvSpPr>
        <p:spPr>
          <a:xfrm>
            <a:off x="523944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20283a"/>
                </a:solidFill>
                <a:effectLst/>
                <a:uFillTx/>
                <a:latin typeface="Aptos"/>
              </a:rPr>
              <a:t>Students need equipment for hands-on AI experiments.</a:t>
            </a:r>
            <a:endParaRPr b="0" lang="en-US" sz="1700" strike="noStrike" u="none">
              <a:solidFill>
                <a:srgbClr val="000000"/>
              </a:solidFill>
              <a:effectLst/>
              <a:uFillTx/>
              <a:latin typeface="Arial"/>
            </a:endParaRPr>
          </a:p>
        </p:txBody>
      </p:sp>
      <p:sp>
        <p:nvSpPr>
          <p:cNvPr id="169" name="Shape 17"/>
          <p:cNvSpPr/>
          <p:nvPr/>
        </p:nvSpPr>
        <p:spPr>
          <a:xfrm>
            <a:off x="6741360" y="1901880"/>
            <a:ext cx="1538280" cy="4041360"/>
          </a:xfrm>
          <a:prstGeom prst="rect">
            <a:avLst/>
          </a:prstGeom>
          <a:solidFill>
            <a:srgbClr val="ffffff"/>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70" name="Text 18"/>
          <p:cNvSpPr/>
          <p:nvPr/>
        </p:nvSpPr>
        <p:spPr>
          <a:xfrm>
            <a:off x="690588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POSSIBLE IMPACT</a:t>
            </a:r>
            <a:endParaRPr b="0" lang="en-US" sz="1000" strike="noStrike" u="none">
              <a:solidFill>
                <a:srgbClr val="000000"/>
              </a:solidFill>
              <a:effectLst/>
              <a:uFillTx/>
              <a:latin typeface="Arial"/>
            </a:endParaRPr>
          </a:p>
        </p:txBody>
      </p:sp>
      <p:sp>
        <p:nvSpPr>
          <p:cNvPr id="171" name="Text 19"/>
          <p:cNvSpPr/>
          <p:nvPr/>
        </p:nvSpPr>
        <p:spPr>
          <a:xfrm>
            <a:off x="690588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20283a"/>
                </a:solidFill>
                <a:effectLst/>
                <a:uFillTx/>
                <a:latin typeface="Aptos"/>
              </a:rPr>
              <a:t>Fewer chances to test AI with physical devices.</a:t>
            </a:r>
            <a:endParaRPr b="0" lang="en-US" sz="1700" strike="noStrike" u="none">
              <a:solidFill>
                <a:srgbClr val="000000"/>
              </a:solidFill>
              <a:effectLst/>
              <a:uFillTx/>
              <a:latin typeface="Arial"/>
            </a:endParaRPr>
          </a:p>
        </p:txBody>
      </p:sp>
      <p:sp>
        <p:nvSpPr>
          <p:cNvPr id="172" name="Shape 20"/>
          <p:cNvSpPr/>
          <p:nvPr/>
        </p:nvSpPr>
        <p:spPr>
          <a:xfrm>
            <a:off x="8407800" y="1901880"/>
            <a:ext cx="1538280" cy="4041360"/>
          </a:xfrm>
          <a:prstGeom prst="rect">
            <a:avLst/>
          </a:prstGeom>
          <a:solidFill>
            <a:srgbClr val="ffffff"/>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73" name="Text 21"/>
          <p:cNvSpPr/>
          <p:nvPr/>
        </p:nvSpPr>
        <p:spPr>
          <a:xfrm>
            <a:off x="857268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TEKLOFTS PROVIDES</a:t>
            </a:r>
            <a:endParaRPr b="0" lang="en-US" sz="1000" strike="noStrike" u="none">
              <a:solidFill>
                <a:srgbClr val="000000"/>
              </a:solidFill>
              <a:effectLst/>
              <a:uFillTx/>
              <a:latin typeface="Arial"/>
            </a:endParaRPr>
          </a:p>
        </p:txBody>
      </p:sp>
      <p:sp>
        <p:nvSpPr>
          <p:cNvPr id="174" name="Text 22"/>
          <p:cNvSpPr/>
          <p:nvPr/>
        </p:nvSpPr>
        <p:spPr>
          <a:xfrm>
            <a:off x="857268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20283a"/>
                </a:solidFill>
                <a:effectLst/>
                <a:uFillTx/>
                <a:latin typeface="Aptos"/>
              </a:rPr>
              <a:t>Computers, cameras, edge devices and displays.</a:t>
            </a:r>
            <a:endParaRPr b="0" lang="en-US" sz="1700" strike="noStrike" u="none">
              <a:solidFill>
                <a:srgbClr val="000000"/>
              </a:solidFill>
              <a:effectLst/>
              <a:uFillTx/>
              <a:latin typeface="Arial"/>
            </a:endParaRPr>
          </a:p>
        </p:txBody>
      </p:sp>
      <p:sp>
        <p:nvSpPr>
          <p:cNvPr id="175" name="Shape 23"/>
          <p:cNvSpPr/>
          <p:nvPr/>
        </p:nvSpPr>
        <p:spPr>
          <a:xfrm>
            <a:off x="10074240" y="1901880"/>
            <a:ext cx="1538280" cy="4041360"/>
          </a:xfrm>
          <a:prstGeom prst="rect">
            <a:avLst/>
          </a:prstGeom>
          <a:solidFill>
            <a:srgbClr val="ffffff"/>
          </a:solidFill>
          <a:ln w="31750">
            <a:solidFill>
              <a:srgbClr val="f5822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176" name="Text 24"/>
          <p:cNvSpPr/>
          <p:nvPr/>
        </p:nvSpPr>
        <p:spPr>
          <a:xfrm>
            <a:off x="1023912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f58220"/>
                </a:solidFill>
                <a:effectLst/>
                <a:uFillTx/>
                <a:latin typeface="Aptos"/>
              </a:rPr>
              <a:t>VALUE TO SQI</a:t>
            </a:r>
            <a:endParaRPr b="0" lang="en-US" sz="1000" strike="noStrike" u="none">
              <a:solidFill>
                <a:srgbClr val="000000"/>
              </a:solidFill>
              <a:effectLst/>
              <a:uFillTx/>
              <a:latin typeface="Arial"/>
            </a:endParaRPr>
          </a:p>
        </p:txBody>
      </p:sp>
      <p:sp>
        <p:nvSpPr>
          <p:cNvPr id="177" name="Text 25"/>
          <p:cNvSpPr/>
          <p:nvPr/>
        </p:nvSpPr>
        <p:spPr>
          <a:xfrm>
            <a:off x="1023912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1" lang="en-US" sz="1700" strike="noStrike" u="none">
                <a:solidFill>
                  <a:srgbClr val="20283a"/>
                </a:solidFill>
                <a:effectLst/>
                <a:uFillTx/>
                <a:latin typeface="Aptos"/>
              </a:rPr>
              <a:t>Students create detection, recognition and monitoring projects.</a:t>
            </a:r>
            <a:endParaRPr b="0" lang="en-US" sz="1700" strike="noStrike" u="none">
              <a:solidFill>
                <a:srgbClr val="000000"/>
              </a:solidFill>
              <a:effectLst/>
              <a:uFillTx/>
              <a:latin typeface="Arial"/>
            </a:endParaRPr>
          </a:p>
        </p:txBody>
      </p:sp>
      <p:sp>
        <p:nvSpPr>
          <p:cNvPr id="178" name="PlaceHolder 1"/>
          <p:cNvSpPr>
            <a:spLocks noGrp="1"/>
          </p:cNvSpPr>
          <p:nvPr>
            <p:ph type="sldNum" idx="11"/>
          </p:nvPr>
        </p:nvSpPr>
        <p:spPr>
          <a:xfrm>
            <a:off x="11292840" y="228600"/>
            <a:ext cx="456840" cy="182520"/>
          </a:xfrm>
          <a:prstGeom prst="rect">
            <a:avLst/>
          </a:prstGeom>
          <a:noFill/>
          <a:ln w="0">
            <a:noFill/>
          </a:ln>
        </p:spPr>
        <p:txBody>
          <a:bodyPr lIns="90000" rIns="90000" tIns="45000" bIns="45000" anchor="t">
            <a:noAutofit/>
          </a:bodyPr>
          <a:lstStyle>
            <a:lvl1pPr indent="0" algn="r" defTabSz="914400">
              <a:lnSpc>
                <a:spcPct val="100000"/>
              </a:lnSpc>
              <a:buNone/>
              <a:defRPr b="0" lang="en-US" sz="900" strike="noStrike" u="none">
                <a:solidFill>
                  <a:srgbClr val="f58220"/>
                </a:solidFill>
                <a:effectLst/>
                <a:uFillTx/>
                <a:latin typeface="Aptos"/>
              </a:defRPr>
            </a:lvl1pPr>
          </a:lstStyle>
          <a:p>
            <a:pPr indent="0" algn="r" defTabSz="914400">
              <a:lnSpc>
                <a:spcPct val="100000"/>
              </a:lnSpc>
              <a:buNone/>
            </a:pPr>
            <a:fld id="{27B813AD-B94F-4D80-9BE8-47FDE0B115ED}" type="slidenum">
              <a:rPr b="0" lang="en-US" sz="900" strike="noStrike" u="none">
                <a:solidFill>
                  <a:srgbClr val="f58220"/>
                </a:solidFill>
                <a:effectLst/>
                <a:uFillTx/>
                <a:latin typeface="Aptos"/>
              </a:rPr>
              <a:t>&lt;number&gt;</a:t>
            </a:fld>
            <a:endParaRPr b="0" lang="en-US" sz="90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Text 0"/>
          <p:cNvSpPr/>
          <p:nvPr/>
        </p:nvSpPr>
        <p:spPr>
          <a:xfrm>
            <a:off x="530280" y="612720"/>
            <a:ext cx="4388760" cy="237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159" strike="noStrike" u="none">
                <a:solidFill>
                  <a:srgbClr val="129c9b"/>
                </a:solidFill>
                <a:effectLst/>
                <a:uFillTx/>
                <a:latin typeface="Aptos"/>
              </a:rPr>
              <a:t>NETWORKS &amp; CYBERSECURITY</a:t>
            </a:r>
            <a:endParaRPr b="0" lang="en-US" sz="1100" strike="noStrike" u="none">
              <a:solidFill>
                <a:srgbClr val="ffffff"/>
              </a:solidFill>
              <a:effectLst/>
              <a:uFillTx/>
              <a:latin typeface="Arial"/>
            </a:endParaRPr>
          </a:p>
        </p:txBody>
      </p:sp>
      <p:sp>
        <p:nvSpPr>
          <p:cNvPr id="180" name="Text 1"/>
          <p:cNvSpPr/>
          <p:nvPr/>
        </p:nvSpPr>
        <p:spPr>
          <a:xfrm>
            <a:off x="530280" y="932760"/>
            <a:ext cx="11018160" cy="658080"/>
          </a:xfrm>
          <a:prstGeom prst="rect">
            <a:avLst/>
          </a:prstGeom>
          <a:noFill/>
          <a:ln w="0">
            <a:noFill/>
          </a:ln>
        </p:spPr>
        <p:style>
          <a:lnRef idx="0"/>
          <a:fillRef idx="0"/>
          <a:effectRef idx="0"/>
          <a:fontRef idx="minor"/>
        </p:style>
        <p:txBody>
          <a:bodyPr lIns="0" rIns="0" tIns="0" bIns="0" anchor="ctr">
            <a:normAutofit fontScale="85000" lnSpcReduction="19999"/>
          </a:bodyPr>
          <a:p>
            <a:pPr defTabSz="914400">
              <a:lnSpc>
                <a:spcPct val="100000"/>
              </a:lnSpc>
              <a:tabLst>
                <a:tab algn="l" pos="0"/>
              </a:tabLst>
            </a:pPr>
            <a:r>
              <a:rPr b="1" lang="en-US" sz="3100" strike="noStrike" u="none">
                <a:solidFill>
                  <a:srgbClr val="ffffff"/>
                </a:solidFill>
                <a:effectLst/>
                <a:uFillTx/>
                <a:latin typeface="Aptos"/>
              </a:rPr>
              <a:t>Real network equipment for building, testing and securing connections.</a:t>
            </a:r>
            <a:endParaRPr b="0" lang="en-US" sz="3100" strike="noStrike" u="none">
              <a:solidFill>
                <a:srgbClr val="ffffff"/>
              </a:solidFill>
              <a:effectLst/>
              <a:uFillTx/>
              <a:latin typeface="Arial"/>
            </a:endParaRPr>
          </a:p>
        </p:txBody>
      </p:sp>
      <p:pic>
        <p:nvPicPr>
          <p:cNvPr id="181" name="Image 0" descr="preencoded.png"/>
          <p:cNvPicPr/>
          <p:nvPr/>
        </p:nvPicPr>
        <p:blipFill>
          <a:blip r:embed="rId1"/>
          <a:stretch/>
        </p:blipFill>
        <p:spPr>
          <a:xfrm>
            <a:off x="530280" y="1874520"/>
            <a:ext cx="4224240" cy="3364560"/>
          </a:xfrm>
          <a:prstGeom prst="rect">
            <a:avLst/>
          </a:prstGeom>
          <a:noFill/>
          <a:ln w="0">
            <a:noFill/>
          </a:ln>
        </p:spPr>
      </p:pic>
      <p:sp>
        <p:nvSpPr>
          <p:cNvPr id="182" name="Shape 2"/>
          <p:cNvSpPr/>
          <p:nvPr/>
        </p:nvSpPr>
        <p:spPr>
          <a:xfrm>
            <a:off x="530280" y="537660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83" name="Text 3"/>
          <p:cNvSpPr/>
          <p:nvPr/>
        </p:nvSpPr>
        <p:spPr>
          <a:xfrm>
            <a:off x="60336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Routers</a:t>
            </a:r>
            <a:endParaRPr b="0" lang="en-US" sz="1050" strike="noStrike" u="none">
              <a:solidFill>
                <a:srgbClr val="ffffff"/>
              </a:solidFill>
              <a:effectLst/>
              <a:uFillTx/>
              <a:latin typeface="Arial"/>
            </a:endParaRPr>
          </a:p>
        </p:txBody>
      </p:sp>
      <p:sp>
        <p:nvSpPr>
          <p:cNvPr id="184" name="Shape 4"/>
          <p:cNvSpPr/>
          <p:nvPr/>
        </p:nvSpPr>
        <p:spPr>
          <a:xfrm>
            <a:off x="1938600" y="537660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85" name="Text 5"/>
          <p:cNvSpPr/>
          <p:nvPr/>
        </p:nvSpPr>
        <p:spPr>
          <a:xfrm>
            <a:off x="201168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Switches</a:t>
            </a:r>
            <a:endParaRPr b="0" lang="en-US" sz="1050" strike="noStrike" u="none">
              <a:solidFill>
                <a:srgbClr val="ffffff"/>
              </a:solidFill>
              <a:effectLst/>
              <a:uFillTx/>
              <a:latin typeface="Arial"/>
            </a:endParaRPr>
          </a:p>
        </p:txBody>
      </p:sp>
      <p:sp>
        <p:nvSpPr>
          <p:cNvPr id="186" name="Shape 6"/>
          <p:cNvSpPr/>
          <p:nvPr/>
        </p:nvSpPr>
        <p:spPr>
          <a:xfrm>
            <a:off x="3346560" y="537660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87" name="Text 7"/>
          <p:cNvSpPr/>
          <p:nvPr/>
        </p:nvSpPr>
        <p:spPr>
          <a:xfrm>
            <a:off x="342000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Access points</a:t>
            </a:r>
            <a:endParaRPr b="0" lang="en-US" sz="1050" strike="noStrike" u="none">
              <a:solidFill>
                <a:srgbClr val="ffffff"/>
              </a:solidFill>
              <a:effectLst/>
              <a:uFillTx/>
              <a:latin typeface="Arial"/>
            </a:endParaRPr>
          </a:p>
        </p:txBody>
      </p:sp>
      <p:sp>
        <p:nvSpPr>
          <p:cNvPr id="188" name="Shape 8"/>
          <p:cNvSpPr/>
          <p:nvPr/>
        </p:nvSpPr>
        <p:spPr>
          <a:xfrm>
            <a:off x="530280" y="578808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89" name="Text 9"/>
          <p:cNvSpPr/>
          <p:nvPr/>
        </p:nvSpPr>
        <p:spPr>
          <a:xfrm>
            <a:off x="60336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Network cables</a:t>
            </a:r>
            <a:endParaRPr b="0" lang="en-US" sz="1050" strike="noStrike" u="none">
              <a:solidFill>
                <a:srgbClr val="ffffff"/>
              </a:solidFill>
              <a:effectLst/>
              <a:uFillTx/>
              <a:latin typeface="Arial"/>
            </a:endParaRPr>
          </a:p>
        </p:txBody>
      </p:sp>
      <p:sp>
        <p:nvSpPr>
          <p:cNvPr id="190" name="Shape 10"/>
          <p:cNvSpPr/>
          <p:nvPr/>
        </p:nvSpPr>
        <p:spPr>
          <a:xfrm>
            <a:off x="1938600" y="578808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91" name="Text 11"/>
          <p:cNvSpPr/>
          <p:nvPr/>
        </p:nvSpPr>
        <p:spPr>
          <a:xfrm>
            <a:off x="201168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Racks</a:t>
            </a:r>
            <a:endParaRPr b="0" lang="en-US" sz="1050" strike="noStrike" u="none">
              <a:solidFill>
                <a:srgbClr val="ffffff"/>
              </a:solidFill>
              <a:effectLst/>
              <a:uFillTx/>
              <a:latin typeface="Arial"/>
            </a:endParaRPr>
          </a:p>
        </p:txBody>
      </p:sp>
      <p:sp>
        <p:nvSpPr>
          <p:cNvPr id="192" name="Shape 12"/>
          <p:cNvSpPr/>
          <p:nvPr/>
        </p:nvSpPr>
        <p:spPr>
          <a:xfrm>
            <a:off x="3346560" y="578808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93" name="Text 13"/>
          <p:cNvSpPr/>
          <p:nvPr/>
        </p:nvSpPr>
        <p:spPr>
          <a:xfrm>
            <a:off x="342000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Test equipment</a:t>
            </a:r>
            <a:endParaRPr b="0" lang="en-US" sz="1050" strike="noStrike" u="none">
              <a:solidFill>
                <a:srgbClr val="ffffff"/>
              </a:solidFill>
              <a:effectLst/>
              <a:uFillTx/>
              <a:latin typeface="Arial"/>
            </a:endParaRPr>
          </a:p>
        </p:txBody>
      </p:sp>
      <p:sp>
        <p:nvSpPr>
          <p:cNvPr id="194" name="Shape 14"/>
          <p:cNvSpPr/>
          <p:nvPr/>
        </p:nvSpPr>
        <p:spPr>
          <a:xfrm>
            <a:off x="5074920" y="1901880"/>
            <a:ext cx="1538280" cy="4041360"/>
          </a:xfrm>
          <a:prstGeom prst="rect">
            <a:avLst/>
          </a:prstGeom>
          <a:solidFill>
            <a:srgbClr val="24314e"/>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95" name="Text 15"/>
          <p:cNvSpPr/>
          <p:nvPr/>
        </p:nvSpPr>
        <p:spPr>
          <a:xfrm>
            <a:off x="523944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PROBLEM</a:t>
            </a:r>
            <a:endParaRPr b="0" lang="en-US" sz="1000" strike="noStrike" u="none">
              <a:solidFill>
                <a:srgbClr val="ffffff"/>
              </a:solidFill>
              <a:effectLst/>
              <a:uFillTx/>
              <a:latin typeface="Arial"/>
            </a:endParaRPr>
          </a:p>
        </p:txBody>
      </p:sp>
      <p:sp>
        <p:nvSpPr>
          <p:cNvPr id="196" name="Text 16"/>
          <p:cNvSpPr/>
          <p:nvPr/>
        </p:nvSpPr>
        <p:spPr>
          <a:xfrm>
            <a:off x="523944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ffffff"/>
                </a:solidFill>
                <a:effectLst/>
                <a:uFillTx/>
                <a:latin typeface="Aptos"/>
              </a:rPr>
              <a:t>Students need equipment to set up and secure networks.</a:t>
            </a:r>
            <a:endParaRPr b="0" lang="en-US" sz="1700" strike="noStrike" u="none">
              <a:solidFill>
                <a:srgbClr val="ffffff"/>
              </a:solidFill>
              <a:effectLst/>
              <a:uFillTx/>
              <a:latin typeface="Arial"/>
            </a:endParaRPr>
          </a:p>
        </p:txBody>
      </p:sp>
      <p:sp>
        <p:nvSpPr>
          <p:cNvPr id="197" name="Shape 17"/>
          <p:cNvSpPr/>
          <p:nvPr/>
        </p:nvSpPr>
        <p:spPr>
          <a:xfrm>
            <a:off x="6741360" y="1901880"/>
            <a:ext cx="1538280" cy="4041360"/>
          </a:xfrm>
          <a:prstGeom prst="rect">
            <a:avLst/>
          </a:prstGeom>
          <a:solidFill>
            <a:srgbClr val="24314e"/>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198" name="Text 18"/>
          <p:cNvSpPr/>
          <p:nvPr/>
        </p:nvSpPr>
        <p:spPr>
          <a:xfrm>
            <a:off x="690588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POSSIBLE IMPACT</a:t>
            </a:r>
            <a:endParaRPr b="0" lang="en-US" sz="1000" strike="noStrike" u="none">
              <a:solidFill>
                <a:srgbClr val="ffffff"/>
              </a:solidFill>
              <a:effectLst/>
              <a:uFillTx/>
              <a:latin typeface="Arial"/>
            </a:endParaRPr>
          </a:p>
        </p:txBody>
      </p:sp>
      <p:sp>
        <p:nvSpPr>
          <p:cNvPr id="199" name="Text 19"/>
          <p:cNvSpPr/>
          <p:nvPr/>
        </p:nvSpPr>
        <p:spPr>
          <a:xfrm>
            <a:off x="690588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ffffff"/>
                </a:solidFill>
                <a:effectLst/>
                <a:uFillTx/>
                <a:latin typeface="Aptos"/>
              </a:rPr>
              <a:t>Practical networking skills stay limited without hardware.</a:t>
            </a:r>
            <a:endParaRPr b="0" lang="en-US" sz="1700" strike="noStrike" u="none">
              <a:solidFill>
                <a:srgbClr val="ffffff"/>
              </a:solidFill>
              <a:effectLst/>
              <a:uFillTx/>
              <a:latin typeface="Arial"/>
            </a:endParaRPr>
          </a:p>
        </p:txBody>
      </p:sp>
      <p:sp>
        <p:nvSpPr>
          <p:cNvPr id="200" name="Shape 20"/>
          <p:cNvSpPr/>
          <p:nvPr/>
        </p:nvSpPr>
        <p:spPr>
          <a:xfrm>
            <a:off x="8407800" y="1901880"/>
            <a:ext cx="1538280" cy="4041360"/>
          </a:xfrm>
          <a:prstGeom prst="rect">
            <a:avLst/>
          </a:prstGeom>
          <a:solidFill>
            <a:srgbClr val="24314e"/>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01" name="Text 21"/>
          <p:cNvSpPr/>
          <p:nvPr/>
        </p:nvSpPr>
        <p:spPr>
          <a:xfrm>
            <a:off x="857268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TEKLOFTS PROVIDES</a:t>
            </a:r>
            <a:endParaRPr b="0" lang="en-US" sz="1000" strike="noStrike" u="none">
              <a:solidFill>
                <a:srgbClr val="ffffff"/>
              </a:solidFill>
              <a:effectLst/>
              <a:uFillTx/>
              <a:latin typeface="Arial"/>
            </a:endParaRPr>
          </a:p>
        </p:txBody>
      </p:sp>
      <p:sp>
        <p:nvSpPr>
          <p:cNvPr id="202" name="Text 22"/>
          <p:cNvSpPr/>
          <p:nvPr/>
        </p:nvSpPr>
        <p:spPr>
          <a:xfrm>
            <a:off x="857268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ffffff"/>
                </a:solidFill>
                <a:effectLst/>
                <a:uFillTx/>
                <a:latin typeface="Aptos"/>
              </a:rPr>
              <a:t>Networking equipment and lab setup support.</a:t>
            </a:r>
            <a:endParaRPr b="0" lang="en-US" sz="1700" strike="noStrike" u="none">
              <a:solidFill>
                <a:srgbClr val="ffffff"/>
              </a:solidFill>
              <a:effectLst/>
              <a:uFillTx/>
              <a:latin typeface="Arial"/>
            </a:endParaRPr>
          </a:p>
        </p:txBody>
      </p:sp>
      <p:sp>
        <p:nvSpPr>
          <p:cNvPr id="203" name="Shape 23"/>
          <p:cNvSpPr/>
          <p:nvPr/>
        </p:nvSpPr>
        <p:spPr>
          <a:xfrm>
            <a:off x="10074240" y="1901880"/>
            <a:ext cx="1538280" cy="4041360"/>
          </a:xfrm>
          <a:prstGeom prst="rect">
            <a:avLst/>
          </a:prstGeom>
          <a:solidFill>
            <a:srgbClr val="24314e"/>
          </a:solidFill>
          <a:ln w="31750">
            <a:solidFill>
              <a:srgbClr val="f58220"/>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04" name="Text 24"/>
          <p:cNvSpPr/>
          <p:nvPr/>
        </p:nvSpPr>
        <p:spPr>
          <a:xfrm>
            <a:off x="1023912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f58220"/>
                </a:solidFill>
                <a:effectLst/>
                <a:uFillTx/>
                <a:latin typeface="Aptos"/>
              </a:rPr>
              <a:t>VALUE TO SQI</a:t>
            </a:r>
            <a:endParaRPr b="0" lang="en-US" sz="1000" strike="noStrike" u="none">
              <a:solidFill>
                <a:srgbClr val="ffffff"/>
              </a:solidFill>
              <a:effectLst/>
              <a:uFillTx/>
              <a:latin typeface="Arial"/>
            </a:endParaRPr>
          </a:p>
        </p:txBody>
      </p:sp>
      <p:sp>
        <p:nvSpPr>
          <p:cNvPr id="205" name="Text 25"/>
          <p:cNvSpPr/>
          <p:nvPr/>
        </p:nvSpPr>
        <p:spPr>
          <a:xfrm>
            <a:off x="1023912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1" lang="en-US" sz="1700" strike="noStrike" u="none">
                <a:solidFill>
                  <a:srgbClr val="ffffff"/>
                </a:solidFill>
                <a:effectLst/>
                <a:uFillTx/>
                <a:latin typeface="Aptos"/>
              </a:rPr>
              <a:t>Students build, test and secure real networks.</a:t>
            </a:r>
            <a:endParaRPr b="0" lang="en-US" sz="1700" strike="noStrike" u="none">
              <a:solidFill>
                <a:srgbClr val="ffffff"/>
              </a:solidFill>
              <a:effectLst/>
              <a:uFillTx/>
              <a:latin typeface="Arial"/>
            </a:endParaRPr>
          </a:p>
        </p:txBody>
      </p:sp>
      <p:sp>
        <p:nvSpPr>
          <p:cNvPr id="206" name="PlaceHolder 1"/>
          <p:cNvSpPr>
            <a:spLocks noGrp="1"/>
          </p:cNvSpPr>
          <p:nvPr>
            <p:ph type="sldNum" idx="12"/>
          </p:nvPr>
        </p:nvSpPr>
        <p:spPr>
          <a:xfrm>
            <a:off x="11292840" y="228600"/>
            <a:ext cx="456840" cy="182520"/>
          </a:xfrm>
          <a:prstGeom prst="rect">
            <a:avLst/>
          </a:prstGeom>
          <a:noFill/>
          <a:ln w="0">
            <a:noFill/>
          </a:ln>
        </p:spPr>
        <p:txBody>
          <a:bodyPr lIns="90000" rIns="90000" tIns="45000" bIns="45000" anchor="t">
            <a:noAutofit/>
          </a:bodyPr>
          <a:lstStyle>
            <a:lvl1pPr indent="0" algn="r" defTabSz="914400">
              <a:lnSpc>
                <a:spcPct val="100000"/>
              </a:lnSpc>
              <a:buNone/>
              <a:defRPr b="0" lang="en-US" sz="900" strike="noStrike" u="none">
                <a:solidFill>
                  <a:srgbClr val="f58220"/>
                </a:solidFill>
                <a:effectLst/>
                <a:uFillTx/>
                <a:latin typeface="Aptos"/>
              </a:defRPr>
            </a:lvl1pPr>
          </a:lstStyle>
          <a:p>
            <a:pPr indent="0" algn="r" defTabSz="914400">
              <a:lnSpc>
                <a:spcPct val="100000"/>
              </a:lnSpc>
              <a:buNone/>
            </a:pPr>
            <a:fld id="{9376D075-5FBD-45CA-A73D-8E8947476B08}" type="slidenum">
              <a:rPr b="0" lang="en-US" sz="900" strike="noStrike" u="none">
                <a:solidFill>
                  <a:srgbClr val="f58220"/>
                </a:solidFill>
                <a:effectLst/>
                <a:uFillTx/>
                <a:latin typeface="Aptos"/>
              </a:rPr>
              <a:t>&lt;number&gt;</a:t>
            </a:fld>
            <a:endParaRPr b="0" lang="en-US" sz="900" strike="noStrike" u="none">
              <a:solidFill>
                <a:srgbClr val="ffffff"/>
              </a:solidFill>
              <a:effectLst/>
              <a:uFillTx/>
              <a:latin typeface="Times New Roman"/>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Text 0"/>
          <p:cNvSpPr/>
          <p:nvPr/>
        </p:nvSpPr>
        <p:spPr>
          <a:xfrm>
            <a:off x="530280" y="612720"/>
            <a:ext cx="4388760" cy="237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159" strike="noStrike" u="none">
                <a:solidFill>
                  <a:srgbClr val="129c9b"/>
                </a:solidFill>
                <a:effectLst/>
                <a:uFillTx/>
                <a:latin typeface="Aptos"/>
              </a:rPr>
              <a:t>3D PRINTING</a:t>
            </a:r>
            <a:endParaRPr b="0" lang="en-US" sz="1100" strike="noStrike" u="none">
              <a:solidFill>
                <a:srgbClr val="000000"/>
              </a:solidFill>
              <a:effectLst/>
              <a:uFillTx/>
              <a:latin typeface="Arial"/>
            </a:endParaRPr>
          </a:p>
        </p:txBody>
      </p:sp>
      <p:sp>
        <p:nvSpPr>
          <p:cNvPr id="208" name="Text 1"/>
          <p:cNvSpPr/>
          <p:nvPr/>
        </p:nvSpPr>
        <p:spPr>
          <a:xfrm>
            <a:off x="530280" y="932760"/>
            <a:ext cx="11018160" cy="658080"/>
          </a:xfrm>
          <a:prstGeom prst="rect">
            <a:avLst/>
          </a:prstGeom>
          <a:noFill/>
          <a:ln w="0">
            <a:noFill/>
          </a:ln>
        </p:spPr>
        <p:style>
          <a:lnRef idx="0"/>
          <a:fillRef idx="0"/>
          <a:effectRef idx="0"/>
          <a:fontRef idx="minor"/>
        </p:style>
        <p:txBody>
          <a:bodyPr lIns="0" rIns="0" tIns="0" bIns="0" anchor="ctr">
            <a:normAutofit fontScale="85000" lnSpcReduction="9999"/>
          </a:bodyPr>
          <a:p>
            <a:pPr defTabSz="914400">
              <a:lnSpc>
                <a:spcPct val="100000"/>
              </a:lnSpc>
              <a:tabLst>
                <a:tab algn="l" pos="0"/>
              </a:tabLst>
            </a:pPr>
            <a:r>
              <a:rPr b="1" lang="en-US" sz="3100" strike="noStrike" u="none">
                <a:solidFill>
                  <a:srgbClr val="20283a"/>
                </a:solidFill>
                <a:effectLst/>
                <a:uFillTx/>
                <a:latin typeface="Aptos"/>
              </a:rPr>
              <a:t>Turn a digital design into a physical prototype students can hold.</a:t>
            </a:r>
            <a:endParaRPr b="0" lang="en-US" sz="3100" strike="noStrike" u="none">
              <a:solidFill>
                <a:srgbClr val="000000"/>
              </a:solidFill>
              <a:effectLst/>
              <a:uFillTx/>
              <a:latin typeface="Arial"/>
            </a:endParaRPr>
          </a:p>
        </p:txBody>
      </p:sp>
      <p:pic>
        <p:nvPicPr>
          <p:cNvPr id="209" name="Image 0" descr="preencoded.png"/>
          <p:cNvPicPr/>
          <p:nvPr/>
        </p:nvPicPr>
        <p:blipFill>
          <a:blip r:embed="rId1"/>
          <a:stretch/>
        </p:blipFill>
        <p:spPr>
          <a:xfrm>
            <a:off x="530280" y="1874520"/>
            <a:ext cx="4224240" cy="3364560"/>
          </a:xfrm>
          <a:prstGeom prst="rect">
            <a:avLst/>
          </a:prstGeom>
          <a:noFill/>
          <a:ln w="0">
            <a:noFill/>
          </a:ln>
        </p:spPr>
      </p:pic>
      <p:sp>
        <p:nvSpPr>
          <p:cNvPr id="210" name="Shape 2"/>
          <p:cNvSpPr/>
          <p:nvPr/>
        </p:nvSpPr>
        <p:spPr>
          <a:xfrm>
            <a:off x="530280" y="537660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11" name="Text 3"/>
          <p:cNvSpPr/>
          <p:nvPr/>
        </p:nvSpPr>
        <p:spPr>
          <a:xfrm>
            <a:off x="60336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3D printer</a:t>
            </a:r>
            <a:endParaRPr b="0" lang="en-US" sz="1050" strike="noStrike" u="none">
              <a:solidFill>
                <a:srgbClr val="000000"/>
              </a:solidFill>
              <a:effectLst/>
              <a:uFillTx/>
              <a:latin typeface="Arial"/>
            </a:endParaRPr>
          </a:p>
        </p:txBody>
      </p:sp>
      <p:sp>
        <p:nvSpPr>
          <p:cNvPr id="212" name="Shape 4"/>
          <p:cNvSpPr/>
          <p:nvPr/>
        </p:nvSpPr>
        <p:spPr>
          <a:xfrm>
            <a:off x="1938600" y="537660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13" name="Text 5"/>
          <p:cNvSpPr/>
          <p:nvPr/>
        </p:nvSpPr>
        <p:spPr>
          <a:xfrm>
            <a:off x="201168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Filament</a:t>
            </a:r>
            <a:endParaRPr b="0" lang="en-US" sz="1050" strike="noStrike" u="none">
              <a:solidFill>
                <a:srgbClr val="000000"/>
              </a:solidFill>
              <a:effectLst/>
              <a:uFillTx/>
              <a:latin typeface="Arial"/>
            </a:endParaRPr>
          </a:p>
        </p:txBody>
      </p:sp>
      <p:sp>
        <p:nvSpPr>
          <p:cNvPr id="214" name="Shape 6"/>
          <p:cNvSpPr/>
          <p:nvPr/>
        </p:nvSpPr>
        <p:spPr>
          <a:xfrm>
            <a:off x="3346560" y="537660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15" name="Text 7"/>
          <p:cNvSpPr/>
          <p:nvPr/>
        </p:nvSpPr>
        <p:spPr>
          <a:xfrm>
            <a:off x="342000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Design computer</a:t>
            </a:r>
            <a:endParaRPr b="0" lang="en-US" sz="1050" strike="noStrike" u="none">
              <a:solidFill>
                <a:srgbClr val="000000"/>
              </a:solidFill>
              <a:effectLst/>
              <a:uFillTx/>
              <a:latin typeface="Arial"/>
            </a:endParaRPr>
          </a:p>
        </p:txBody>
      </p:sp>
      <p:sp>
        <p:nvSpPr>
          <p:cNvPr id="216" name="Shape 8"/>
          <p:cNvSpPr/>
          <p:nvPr/>
        </p:nvSpPr>
        <p:spPr>
          <a:xfrm>
            <a:off x="530280" y="578808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17" name="Text 9"/>
          <p:cNvSpPr/>
          <p:nvPr/>
        </p:nvSpPr>
        <p:spPr>
          <a:xfrm>
            <a:off x="60336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Basic tools</a:t>
            </a:r>
            <a:endParaRPr b="0" lang="en-US" sz="1050" strike="noStrike" u="none">
              <a:solidFill>
                <a:srgbClr val="000000"/>
              </a:solidFill>
              <a:effectLst/>
              <a:uFillTx/>
              <a:latin typeface="Arial"/>
            </a:endParaRPr>
          </a:p>
        </p:txBody>
      </p:sp>
      <p:sp>
        <p:nvSpPr>
          <p:cNvPr id="218" name="Shape 10"/>
          <p:cNvSpPr/>
          <p:nvPr/>
        </p:nvSpPr>
        <p:spPr>
          <a:xfrm>
            <a:off x="1938600" y="578808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19" name="Text 11"/>
          <p:cNvSpPr/>
          <p:nvPr/>
        </p:nvSpPr>
        <p:spPr>
          <a:xfrm>
            <a:off x="201168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Work bench</a:t>
            </a:r>
            <a:endParaRPr b="0" lang="en-US" sz="1050" strike="noStrike" u="none">
              <a:solidFill>
                <a:srgbClr val="000000"/>
              </a:solidFill>
              <a:effectLst/>
              <a:uFillTx/>
              <a:latin typeface="Arial"/>
            </a:endParaRPr>
          </a:p>
        </p:txBody>
      </p:sp>
      <p:sp>
        <p:nvSpPr>
          <p:cNvPr id="220" name="Shape 12"/>
          <p:cNvSpPr/>
          <p:nvPr/>
        </p:nvSpPr>
        <p:spPr>
          <a:xfrm>
            <a:off x="3346560" y="578808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21" name="Text 13"/>
          <p:cNvSpPr/>
          <p:nvPr/>
        </p:nvSpPr>
        <p:spPr>
          <a:xfrm>
            <a:off x="342000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Safe storage</a:t>
            </a:r>
            <a:endParaRPr b="0" lang="en-US" sz="1050" strike="noStrike" u="none">
              <a:solidFill>
                <a:srgbClr val="000000"/>
              </a:solidFill>
              <a:effectLst/>
              <a:uFillTx/>
              <a:latin typeface="Arial"/>
            </a:endParaRPr>
          </a:p>
        </p:txBody>
      </p:sp>
      <p:sp>
        <p:nvSpPr>
          <p:cNvPr id="222" name="Shape 14"/>
          <p:cNvSpPr/>
          <p:nvPr/>
        </p:nvSpPr>
        <p:spPr>
          <a:xfrm>
            <a:off x="5074920" y="1901880"/>
            <a:ext cx="1538280" cy="4041360"/>
          </a:xfrm>
          <a:prstGeom prst="rect">
            <a:avLst/>
          </a:prstGeom>
          <a:solidFill>
            <a:srgbClr val="ffffff"/>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23" name="Text 15"/>
          <p:cNvSpPr/>
          <p:nvPr/>
        </p:nvSpPr>
        <p:spPr>
          <a:xfrm>
            <a:off x="523944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PROBLEM</a:t>
            </a:r>
            <a:endParaRPr b="0" lang="en-US" sz="1000" strike="noStrike" u="none">
              <a:solidFill>
                <a:srgbClr val="000000"/>
              </a:solidFill>
              <a:effectLst/>
              <a:uFillTx/>
              <a:latin typeface="Arial"/>
            </a:endParaRPr>
          </a:p>
        </p:txBody>
      </p:sp>
      <p:sp>
        <p:nvSpPr>
          <p:cNvPr id="224" name="Text 16"/>
          <p:cNvSpPr/>
          <p:nvPr/>
        </p:nvSpPr>
        <p:spPr>
          <a:xfrm>
            <a:off x="523944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20283a"/>
                </a:solidFill>
                <a:effectLst/>
                <a:uFillTx/>
                <a:latin typeface="Aptos"/>
              </a:rPr>
              <a:t>Students can design products digitally but need to make them.</a:t>
            </a:r>
            <a:endParaRPr b="0" lang="en-US" sz="1700" strike="noStrike" u="none">
              <a:solidFill>
                <a:srgbClr val="000000"/>
              </a:solidFill>
              <a:effectLst/>
              <a:uFillTx/>
              <a:latin typeface="Arial"/>
            </a:endParaRPr>
          </a:p>
        </p:txBody>
      </p:sp>
      <p:sp>
        <p:nvSpPr>
          <p:cNvPr id="225" name="Shape 17"/>
          <p:cNvSpPr/>
          <p:nvPr/>
        </p:nvSpPr>
        <p:spPr>
          <a:xfrm>
            <a:off x="6741360" y="1901880"/>
            <a:ext cx="1538280" cy="4041360"/>
          </a:xfrm>
          <a:prstGeom prst="rect">
            <a:avLst/>
          </a:prstGeom>
          <a:solidFill>
            <a:srgbClr val="ffffff"/>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26" name="Text 18"/>
          <p:cNvSpPr/>
          <p:nvPr/>
        </p:nvSpPr>
        <p:spPr>
          <a:xfrm>
            <a:off x="690588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POSSIBLE IMPACT</a:t>
            </a:r>
            <a:endParaRPr b="0" lang="en-US" sz="1000" strike="noStrike" u="none">
              <a:solidFill>
                <a:srgbClr val="000000"/>
              </a:solidFill>
              <a:effectLst/>
              <a:uFillTx/>
              <a:latin typeface="Arial"/>
            </a:endParaRPr>
          </a:p>
        </p:txBody>
      </p:sp>
      <p:sp>
        <p:nvSpPr>
          <p:cNvPr id="227" name="Text 19"/>
          <p:cNvSpPr/>
          <p:nvPr/>
        </p:nvSpPr>
        <p:spPr>
          <a:xfrm>
            <a:off x="690588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20283a"/>
                </a:solidFill>
                <a:effectLst/>
                <a:uFillTx/>
                <a:latin typeface="Aptos"/>
              </a:rPr>
              <a:t>Ideas may stop at the computer screen.</a:t>
            </a:r>
            <a:endParaRPr b="0" lang="en-US" sz="1700" strike="noStrike" u="none">
              <a:solidFill>
                <a:srgbClr val="000000"/>
              </a:solidFill>
              <a:effectLst/>
              <a:uFillTx/>
              <a:latin typeface="Arial"/>
            </a:endParaRPr>
          </a:p>
        </p:txBody>
      </p:sp>
      <p:sp>
        <p:nvSpPr>
          <p:cNvPr id="228" name="Shape 20"/>
          <p:cNvSpPr/>
          <p:nvPr/>
        </p:nvSpPr>
        <p:spPr>
          <a:xfrm>
            <a:off x="8407800" y="1901880"/>
            <a:ext cx="1538280" cy="4041360"/>
          </a:xfrm>
          <a:prstGeom prst="rect">
            <a:avLst/>
          </a:prstGeom>
          <a:solidFill>
            <a:srgbClr val="ffffff"/>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29" name="Text 21"/>
          <p:cNvSpPr/>
          <p:nvPr/>
        </p:nvSpPr>
        <p:spPr>
          <a:xfrm>
            <a:off x="857268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TEKLOFTS PROVIDES</a:t>
            </a:r>
            <a:endParaRPr b="0" lang="en-US" sz="1000" strike="noStrike" u="none">
              <a:solidFill>
                <a:srgbClr val="000000"/>
              </a:solidFill>
              <a:effectLst/>
              <a:uFillTx/>
              <a:latin typeface="Arial"/>
            </a:endParaRPr>
          </a:p>
        </p:txBody>
      </p:sp>
      <p:sp>
        <p:nvSpPr>
          <p:cNvPr id="230" name="Text 22"/>
          <p:cNvSpPr/>
          <p:nvPr/>
        </p:nvSpPr>
        <p:spPr>
          <a:xfrm>
            <a:off x="857268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20283a"/>
                </a:solidFill>
                <a:effectLst/>
                <a:uFillTx/>
                <a:latin typeface="Aptos"/>
              </a:rPr>
              <a:t>3D printers, filament, tools and supporting equipment.</a:t>
            </a:r>
            <a:endParaRPr b="0" lang="en-US" sz="1700" strike="noStrike" u="none">
              <a:solidFill>
                <a:srgbClr val="000000"/>
              </a:solidFill>
              <a:effectLst/>
              <a:uFillTx/>
              <a:latin typeface="Arial"/>
            </a:endParaRPr>
          </a:p>
        </p:txBody>
      </p:sp>
      <p:sp>
        <p:nvSpPr>
          <p:cNvPr id="231" name="Shape 23"/>
          <p:cNvSpPr/>
          <p:nvPr/>
        </p:nvSpPr>
        <p:spPr>
          <a:xfrm>
            <a:off x="10074240" y="1901880"/>
            <a:ext cx="1538280" cy="4041360"/>
          </a:xfrm>
          <a:prstGeom prst="rect">
            <a:avLst/>
          </a:prstGeom>
          <a:solidFill>
            <a:srgbClr val="ffffff"/>
          </a:solidFill>
          <a:ln w="31750">
            <a:solidFill>
              <a:srgbClr val="f5822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32" name="Text 24"/>
          <p:cNvSpPr/>
          <p:nvPr/>
        </p:nvSpPr>
        <p:spPr>
          <a:xfrm>
            <a:off x="1023912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f58220"/>
                </a:solidFill>
                <a:effectLst/>
                <a:uFillTx/>
                <a:latin typeface="Aptos"/>
              </a:rPr>
              <a:t>VALUE TO SQI</a:t>
            </a:r>
            <a:endParaRPr b="0" lang="en-US" sz="1000" strike="noStrike" u="none">
              <a:solidFill>
                <a:srgbClr val="000000"/>
              </a:solidFill>
              <a:effectLst/>
              <a:uFillTx/>
              <a:latin typeface="Arial"/>
            </a:endParaRPr>
          </a:p>
        </p:txBody>
      </p:sp>
      <p:sp>
        <p:nvSpPr>
          <p:cNvPr id="233" name="Text 25"/>
          <p:cNvSpPr/>
          <p:nvPr/>
        </p:nvSpPr>
        <p:spPr>
          <a:xfrm>
            <a:off x="1023912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1" lang="en-US" sz="1700" strike="noStrike" u="none">
                <a:solidFill>
                  <a:srgbClr val="20283a"/>
                </a:solidFill>
                <a:effectLst/>
                <a:uFillTx/>
                <a:latin typeface="Aptos"/>
              </a:rPr>
              <a:t>Students turn digital designs into physical prototypes.</a:t>
            </a:r>
            <a:endParaRPr b="0" lang="en-US" sz="1700" strike="noStrike" u="none">
              <a:solidFill>
                <a:srgbClr val="000000"/>
              </a:solidFill>
              <a:effectLst/>
              <a:uFillTx/>
              <a:latin typeface="Arial"/>
            </a:endParaRPr>
          </a:p>
        </p:txBody>
      </p:sp>
      <p:sp>
        <p:nvSpPr>
          <p:cNvPr id="234" name="PlaceHolder 1"/>
          <p:cNvSpPr>
            <a:spLocks noGrp="1"/>
          </p:cNvSpPr>
          <p:nvPr>
            <p:ph type="sldNum" idx="13"/>
          </p:nvPr>
        </p:nvSpPr>
        <p:spPr>
          <a:xfrm>
            <a:off x="11292840" y="228600"/>
            <a:ext cx="456840" cy="182520"/>
          </a:xfrm>
          <a:prstGeom prst="rect">
            <a:avLst/>
          </a:prstGeom>
          <a:noFill/>
          <a:ln w="0">
            <a:noFill/>
          </a:ln>
        </p:spPr>
        <p:txBody>
          <a:bodyPr lIns="90000" rIns="90000" tIns="45000" bIns="45000" anchor="t">
            <a:noAutofit/>
          </a:bodyPr>
          <a:lstStyle>
            <a:lvl1pPr indent="0" algn="r" defTabSz="914400">
              <a:lnSpc>
                <a:spcPct val="100000"/>
              </a:lnSpc>
              <a:buNone/>
              <a:defRPr b="0" lang="en-US" sz="900" strike="noStrike" u="none">
                <a:solidFill>
                  <a:srgbClr val="f58220"/>
                </a:solidFill>
                <a:effectLst/>
                <a:uFillTx/>
                <a:latin typeface="Aptos"/>
              </a:defRPr>
            </a:lvl1pPr>
          </a:lstStyle>
          <a:p>
            <a:pPr indent="0" algn="r" defTabSz="914400">
              <a:lnSpc>
                <a:spcPct val="100000"/>
              </a:lnSpc>
              <a:buNone/>
            </a:pPr>
            <a:fld id="{FF66AB3B-6DD8-4FE9-A2E7-322DBEC10681}" type="slidenum">
              <a:rPr b="0" lang="en-US" sz="900" strike="noStrike" u="none">
                <a:solidFill>
                  <a:srgbClr val="f58220"/>
                </a:solidFill>
                <a:effectLst/>
                <a:uFillTx/>
                <a:latin typeface="Aptos"/>
              </a:rPr>
              <a:t>&lt;number&gt;</a:t>
            </a:fld>
            <a:endParaRPr b="0" lang="en-US" sz="90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5" name="Text 0"/>
          <p:cNvSpPr/>
          <p:nvPr/>
        </p:nvSpPr>
        <p:spPr>
          <a:xfrm>
            <a:off x="530280" y="612720"/>
            <a:ext cx="4388760" cy="237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159" strike="noStrike" u="none">
                <a:solidFill>
                  <a:srgbClr val="129c9b"/>
                </a:solidFill>
                <a:effectLst/>
                <a:uFillTx/>
                <a:latin typeface="Aptos"/>
              </a:rPr>
              <a:t>SMART CLASSROOM &amp; IOT</a:t>
            </a:r>
            <a:endParaRPr b="0" lang="en-US" sz="1100" strike="noStrike" u="none">
              <a:solidFill>
                <a:srgbClr val="ffffff"/>
              </a:solidFill>
              <a:effectLst/>
              <a:uFillTx/>
              <a:latin typeface="Arial"/>
            </a:endParaRPr>
          </a:p>
        </p:txBody>
      </p:sp>
      <p:sp>
        <p:nvSpPr>
          <p:cNvPr id="236" name="Text 1"/>
          <p:cNvSpPr/>
          <p:nvPr/>
        </p:nvSpPr>
        <p:spPr>
          <a:xfrm>
            <a:off x="530280" y="932760"/>
            <a:ext cx="11018160" cy="658080"/>
          </a:xfrm>
          <a:prstGeom prst="rect">
            <a:avLst/>
          </a:prstGeom>
          <a:noFill/>
          <a:ln w="0">
            <a:noFill/>
          </a:ln>
        </p:spPr>
        <p:style>
          <a:lnRef idx="0"/>
          <a:fillRef idx="0"/>
          <a:effectRef idx="0"/>
          <a:fontRef idx="minor"/>
        </p:style>
        <p:txBody>
          <a:bodyPr lIns="0" rIns="0" tIns="0" bIns="0" anchor="ctr">
            <a:normAutofit fontScale="85000" lnSpcReduction="9999"/>
          </a:bodyPr>
          <a:p>
            <a:pPr defTabSz="914400">
              <a:lnSpc>
                <a:spcPct val="100000"/>
              </a:lnSpc>
              <a:tabLst>
                <a:tab algn="l" pos="0"/>
              </a:tabLst>
            </a:pPr>
            <a:r>
              <a:rPr b="1" lang="en-US" sz="3100" strike="noStrike" u="none">
                <a:solidFill>
                  <a:srgbClr val="ffffff"/>
                </a:solidFill>
                <a:effectLst/>
                <a:uFillTx/>
                <a:latin typeface="Aptos"/>
              </a:rPr>
              <a:t>Use SQI’s own environment to show how connected devices work.</a:t>
            </a:r>
            <a:endParaRPr b="0" lang="en-US" sz="3100" strike="noStrike" u="none">
              <a:solidFill>
                <a:srgbClr val="ffffff"/>
              </a:solidFill>
              <a:effectLst/>
              <a:uFillTx/>
              <a:latin typeface="Arial"/>
            </a:endParaRPr>
          </a:p>
        </p:txBody>
      </p:sp>
      <p:pic>
        <p:nvPicPr>
          <p:cNvPr id="237" name="Image 0" descr="preencoded.png"/>
          <p:cNvPicPr/>
          <p:nvPr/>
        </p:nvPicPr>
        <p:blipFill>
          <a:blip r:embed="rId1"/>
          <a:stretch/>
        </p:blipFill>
        <p:spPr>
          <a:xfrm>
            <a:off x="530280" y="1874520"/>
            <a:ext cx="4224240" cy="3364560"/>
          </a:xfrm>
          <a:prstGeom prst="rect">
            <a:avLst/>
          </a:prstGeom>
          <a:noFill/>
          <a:ln w="0">
            <a:noFill/>
          </a:ln>
        </p:spPr>
      </p:pic>
      <p:sp>
        <p:nvSpPr>
          <p:cNvPr id="238" name="Shape 2"/>
          <p:cNvSpPr/>
          <p:nvPr/>
        </p:nvSpPr>
        <p:spPr>
          <a:xfrm>
            <a:off x="530280" y="537660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39" name="Text 3"/>
          <p:cNvSpPr/>
          <p:nvPr/>
        </p:nvSpPr>
        <p:spPr>
          <a:xfrm>
            <a:off x="603360" y="5449680"/>
            <a:ext cx="1161000" cy="164160"/>
          </a:xfrm>
          <a:prstGeom prst="rect">
            <a:avLst/>
          </a:prstGeom>
          <a:noFill/>
          <a:ln w="0">
            <a:noFill/>
          </a:ln>
        </p:spPr>
        <p:style>
          <a:lnRef idx="0"/>
          <a:fillRef idx="0"/>
          <a:effectRef idx="0"/>
          <a:fontRef idx="minor"/>
        </p:style>
        <p:txBody>
          <a:bodyPr lIns="0" rIns="0" tIns="0" bIns="0" anchor="ctr">
            <a:normAutofit fontScale="77500" lnSpcReduction="19999"/>
          </a:bodyPr>
          <a:p>
            <a:pPr algn="ctr" defTabSz="914400">
              <a:lnSpc>
                <a:spcPct val="100000"/>
              </a:lnSpc>
              <a:tabLst>
                <a:tab algn="l" pos="0"/>
              </a:tabLst>
            </a:pPr>
            <a:r>
              <a:rPr b="1" lang="en-US" sz="1050" strike="noStrike" u="none">
                <a:solidFill>
                  <a:srgbClr val="ffffff"/>
                </a:solidFill>
                <a:effectLst/>
                <a:uFillTx/>
                <a:latin typeface="Aptos"/>
              </a:rPr>
              <a:t>Temperature sensors</a:t>
            </a:r>
            <a:endParaRPr b="0" lang="en-US" sz="1050" strike="noStrike" u="none">
              <a:solidFill>
                <a:srgbClr val="ffffff"/>
              </a:solidFill>
              <a:effectLst/>
              <a:uFillTx/>
              <a:latin typeface="Arial"/>
            </a:endParaRPr>
          </a:p>
        </p:txBody>
      </p:sp>
      <p:sp>
        <p:nvSpPr>
          <p:cNvPr id="240" name="Shape 4"/>
          <p:cNvSpPr/>
          <p:nvPr/>
        </p:nvSpPr>
        <p:spPr>
          <a:xfrm>
            <a:off x="1938600" y="537660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41" name="Text 5"/>
          <p:cNvSpPr/>
          <p:nvPr/>
        </p:nvSpPr>
        <p:spPr>
          <a:xfrm>
            <a:off x="201168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Motion sensors</a:t>
            </a:r>
            <a:endParaRPr b="0" lang="en-US" sz="1050" strike="noStrike" u="none">
              <a:solidFill>
                <a:srgbClr val="ffffff"/>
              </a:solidFill>
              <a:effectLst/>
              <a:uFillTx/>
              <a:latin typeface="Arial"/>
            </a:endParaRPr>
          </a:p>
        </p:txBody>
      </p:sp>
      <p:sp>
        <p:nvSpPr>
          <p:cNvPr id="242" name="Shape 6"/>
          <p:cNvSpPr/>
          <p:nvPr/>
        </p:nvSpPr>
        <p:spPr>
          <a:xfrm>
            <a:off x="3346560" y="537660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43" name="Text 7"/>
          <p:cNvSpPr/>
          <p:nvPr/>
        </p:nvSpPr>
        <p:spPr>
          <a:xfrm>
            <a:off x="342000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Smart lights</a:t>
            </a:r>
            <a:endParaRPr b="0" lang="en-US" sz="1050" strike="noStrike" u="none">
              <a:solidFill>
                <a:srgbClr val="ffffff"/>
              </a:solidFill>
              <a:effectLst/>
              <a:uFillTx/>
              <a:latin typeface="Arial"/>
            </a:endParaRPr>
          </a:p>
        </p:txBody>
      </p:sp>
      <p:sp>
        <p:nvSpPr>
          <p:cNvPr id="244" name="Shape 8"/>
          <p:cNvSpPr/>
          <p:nvPr/>
        </p:nvSpPr>
        <p:spPr>
          <a:xfrm>
            <a:off x="530280" y="578808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45" name="Text 9"/>
          <p:cNvSpPr/>
          <p:nvPr/>
        </p:nvSpPr>
        <p:spPr>
          <a:xfrm>
            <a:off x="60336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Energy meters</a:t>
            </a:r>
            <a:endParaRPr b="0" lang="en-US" sz="1050" strike="noStrike" u="none">
              <a:solidFill>
                <a:srgbClr val="ffffff"/>
              </a:solidFill>
              <a:effectLst/>
              <a:uFillTx/>
              <a:latin typeface="Arial"/>
            </a:endParaRPr>
          </a:p>
        </p:txBody>
      </p:sp>
      <p:sp>
        <p:nvSpPr>
          <p:cNvPr id="246" name="Shape 10"/>
          <p:cNvSpPr/>
          <p:nvPr/>
        </p:nvSpPr>
        <p:spPr>
          <a:xfrm>
            <a:off x="1938600" y="578808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47" name="Text 11"/>
          <p:cNvSpPr/>
          <p:nvPr/>
        </p:nvSpPr>
        <p:spPr>
          <a:xfrm>
            <a:off x="201168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Cameras</a:t>
            </a:r>
            <a:endParaRPr b="0" lang="en-US" sz="1050" strike="noStrike" u="none">
              <a:solidFill>
                <a:srgbClr val="ffffff"/>
              </a:solidFill>
              <a:effectLst/>
              <a:uFillTx/>
              <a:latin typeface="Arial"/>
            </a:endParaRPr>
          </a:p>
        </p:txBody>
      </p:sp>
      <p:sp>
        <p:nvSpPr>
          <p:cNvPr id="248" name="Shape 12"/>
          <p:cNvSpPr/>
          <p:nvPr/>
        </p:nvSpPr>
        <p:spPr>
          <a:xfrm>
            <a:off x="3346560" y="5788080"/>
            <a:ext cx="130716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49" name="Text 13"/>
          <p:cNvSpPr/>
          <p:nvPr/>
        </p:nvSpPr>
        <p:spPr>
          <a:xfrm>
            <a:off x="3420000" y="5861160"/>
            <a:ext cx="1161000" cy="164160"/>
          </a:xfrm>
          <a:prstGeom prst="rect">
            <a:avLst/>
          </a:prstGeom>
          <a:noFill/>
          <a:ln w="0">
            <a:noFill/>
          </a:ln>
        </p:spPr>
        <p:style>
          <a:lnRef idx="0"/>
          <a:fillRef idx="0"/>
          <a:effectRef idx="0"/>
          <a:fontRef idx="minor"/>
        </p:style>
        <p:txBody>
          <a:bodyPr lIns="0" rIns="0" tIns="0" bIns="0" anchor="ctr">
            <a:normAutofit fontScale="92500" lnSpcReduction="9999"/>
          </a:bodyPr>
          <a:p>
            <a:pPr algn="ctr" defTabSz="914400">
              <a:lnSpc>
                <a:spcPct val="100000"/>
              </a:lnSpc>
              <a:tabLst>
                <a:tab algn="l" pos="0"/>
              </a:tabLst>
            </a:pPr>
            <a:r>
              <a:rPr b="1" lang="en-US" sz="1050" strike="noStrike" u="none">
                <a:solidFill>
                  <a:srgbClr val="ffffff"/>
                </a:solidFill>
                <a:effectLst/>
                <a:uFillTx/>
                <a:latin typeface="Aptos"/>
              </a:rPr>
              <a:t>Monitoring screen</a:t>
            </a:r>
            <a:endParaRPr b="0" lang="en-US" sz="1050" strike="noStrike" u="none">
              <a:solidFill>
                <a:srgbClr val="ffffff"/>
              </a:solidFill>
              <a:effectLst/>
              <a:uFillTx/>
              <a:latin typeface="Arial"/>
            </a:endParaRPr>
          </a:p>
        </p:txBody>
      </p:sp>
      <p:sp>
        <p:nvSpPr>
          <p:cNvPr id="250" name="Shape 14"/>
          <p:cNvSpPr/>
          <p:nvPr/>
        </p:nvSpPr>
        <p:spPr>
          <a:xfrm>
            <a:off x="5074920" y="1901880"/>
            <a:ext cx="1538280" cy="4041360"/>
          </a:xfrm>
          <a:prstGeom prst="rect">
            <a:avLst/>
          </a:prstGeom>
          <a:solidFill>
            <a:srgbClr val="24314e"/>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51" name="Text 15"/>
          <p:cNvSpPr/>
          <p:nvPr/>
        </p:nvSpPr>
        <p:spPr>
          <a:xfrm>
            <a:off x="523944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PROBLEM</a:t>
            </a:r>
            <a:endParaRPr b="0" lang="en-US" sz="1000" strike="noStrike" u="none">
              <a:solidFill>
                <a:srgbClr val="ffffff"/>
              </a:solidFill>
              <a:effectLst/>
              <a:uFillTx/>
              <a:latin typeface="Arial"/>
            </a:endParaRPr>
          </a:p>
        </p:txBody>
      </p:sp>
      <p:sp>
        <p:nvSpPr>
          <p:cNvPr id="252" name="Text 16"/>
          <p:cNvSpPr/>
          <p:nvPr/>
        </p:nvSpPr>
        <p:spPr>
          <a:xfrm>
            <a:off x="523944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ffffff"/>
                </a:solidFill>
                <a:effectLst/>
                <a:uFillTx/>
                <a:latin typeface="Aptos"/>
              </a:rPr>
              <a:t>Students need practical examples of connected devices.</a:t>
            </a:r>
            <a:endParaRPr b="0" lang="en-US" sz="1700" strike="noStrike" u="none">
              <a:solidFill>
                <a:srgbClr val="ffffff"/>
              </a:solidFill>
              <a:effectLst/>
              <a:uFillTx/>
              <a:latin typeface="Arial"/>
            </a:endParaRPr>
          </a:p>
        </p:txBody>
      </p:sp>
      <p:sp>
        <p:nvSpPr>
          <p:cNvPr id="253" name="Shape 17"/>
          <p:cNvSpPr/>
          <p:nvPr/>
        </p:nvSpPr>
        <p:spPr>
          <a:xfrm>
            <a:off x="6741360" y="1901880"/>
            <a:ext cx="1538280" cy="4041360"/>
          </a:xfrm>
          <a:prstGeom prst="rect">
            <a:avLst/>
          </a:prstGeom>
          <a:solidFill>
            <a:srgbClr val="24314e"/>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54" name="Text 18"/>
          <p:cNvSpPr/>
          <p:nvPr/>
        </p:nvSpPr>
        <p:spPr>
          <a:xfrm>
            <a:off x="690588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POSSIBLE IMPACT</a:t>
            </a:r>
            <a:endParaRPr b="0" lang="en-US" sz="1000" strike="noStrike" u="none">
              <a:solidFill>
                <a:srgbClr val="ffffff"/>
              </a:solidFill>
              <a:effectLst/>
              <a:uFillTx/>
              <a:latin typeface="Arial"/>
            </a:endParaRPr>
          </a:p>
        </p:txBody>
      </p:sp>
      <p:sp>
        <p:nvSpPr>
          <p:cNvPr id="255" name="Text 19"/>
          <p:cNvSpPr/>
          <p:nvPr/>
        </p:nvSpPr>
        <p:spPr>
          <a:xfrm>
            <a:off x="690588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ffffff"/>
                </a:solidFill>
                <a:effectLst/>
                <a:uFillTx/>
                <a:latin typeface="Aptos"/>
              </a:rPr>
              <a:t>IoT lessons can remain abstract without a working example.</a:t>
            </a:r>
            <a:endParaRPr b="0" lang="en-US" sz="1700" strike="noStrike" u="none">
              <a:solidFill>
                <a:srgbClr val="ffffff"/>
              </a:solidFill>
              <a:effectLst/>
              <a:uFillTx/>
              <a:latin typeface="Arial"/>
            </a:endParaRPr>
          </a:p>
        </p:txBody>
      </p:sp>
      <p:sp>
        <p:nvSpPr>
          <p:cNvPr id="256" name="Shape 20"/>
          <p:cNvSpPr/>
          <p:nvPr/>
        </p:nvSpPr>
        <p:spPr>
          <a:xfrm>
            <a:off x="8407800" y="1901880"/>
            <a:ext cx="1538280" cy="4041360"/>
          </a:xfrm>
          <a:prstGeom prst="rect">
            <a:avLst/>
          </a:prstGeom>
          <a:solidFill>
            <a:srgbClr val="24314e"/>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57" name="Text 21"/>
          <p:cNvSpPr/>
          <p:nvPr/>
        </p:nvSpPr>
        <p:spPr>
          <a:xfrm>
            <a:off x="857268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TEKLOFTS PROVIDES</a:t>
            </a:r>
            <a:endParaRPr b="0" lang="en-US" sz="1000" strike="noStrike" u="none">
              <a:solidFill>
                <a:srgbClr val="ffffff"/>
              </a:solidFill>
              <a:effectLst/>
              <a:uFillTx/>
              <a:latin typeface="Arial"/>
            </a:endParaRPr>
          </a:p>
        </p:txBody>
      </p:sp>
      <p:sp>
        <p:nvSpPr>
          <p:cNvPr id="258" name="Text 22"/>
          <p:cNvSpPr/>
          <p:nvPr/>
        </p:nvSpPr>
        <p:spPr>
          <a:xfrm>
            <a:off x="857268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ffffff"/>
                </a:solidFill>
                <a:effectLst/>
                <a:uFillTx/>
                <a:latin typeface="Aptos"/>
              </a:rPr>
              <a:t>Sensors, controllers, smart devices and monitoring equipment.</a:t>
            </a:r>
            <a:endParaRPr b="0" lang="en-US" sz="1700" strike="noStrike" u="none">
              <a:solidFill>
                <a:srgbClr val="ffffff"/>
              </a:solidFill>
              <a:effectLst/>
              <a:uFillTx/>
              <a:latin typeface="Arial"/>
            </a:endParaRPr>
          </a:p>
        </p:txBody>
      </p:sp>
      <p:sp>
        <p:nvSpPr>
          <p:cNvPr id="259" name="Shape 23"/>
          <p:cNvSpPr/>
          <p:nvPr/>
        </p:nvSpPr>
        <p:spPr>
          <a:xfrm>
            <a:off x="10074240" y="1901880"/>
            <a:ext cx="1538280" cy="4041360"/>
          </a:xfrm>
          <a:prstGeom prst="rect">
            <a:avLst/>
          </a:prstGeom>
          <a:solidFill>
            <a:srgbClr val="24314e"/>
          </a:solidFill>
          <a:ln w="31750">
            <a:solidFill>
              <a:srgbClr val="f58220"/>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60" name="Text 24"/>
          <p:cNvSpPr/>
          <p:nvPr/>
        </p:nvSpPr>
        <p:spPr>
          <a:xfrm>
            <a:off x="1023912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f58220"/>
                </a:solidFill>
                <a:effectLst/>
                <a:uFillTx/>
                <a:latin typeface="Aptos"/>
              </a:rPr>
              <a:t>VALUE TO SQI</a:t>
            </a:r>
            <a:endParaRPr b="0" lang="en-US" sz="1000" strike="noStrike" u="none">
              <a:solidFill>
                <a:srgbClr val="ffffff"/>
              </a:solidFill>
              <a:effectLst/>
              <a:uFillTx/>
              <a:latin typeface="Arial"/>
            </a:endParaRPr>
          </a:p>
        </p:txBody>
      </p:sp>
      <p:sp>
        <p:nvSpPr>
          <p:cNvPr id="261" name="Text 25"/>
          <p:cNvSpPr/>
          <p:nvPr/>
        </p:nvSpPr>
        <p:spPr>
          <a:xfrm>
            <a:off x="1023912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1" lang="en-US" sz="1700" strike="noStrike" u="none">
                <a:solidFill>
                  <a:srgbClr val="ffffff"/>
                </a:solidFill>
                <a:effectLst/>
                <a:uFillTx/>
                <a:latin typeface="Aptos"/>
              </a:rPr>
              <a:t>The campus becomes a practical learning example.</a:t>
            </a:r>
            <a:endParaRPr b="0" lang="en-US" sz="1700" strike="noStrike" u="none">
              <a:solidFill>
                <a:srgbClr val="ffffff"/>
              </a:solidFill>
              <a:effectLst/>
              <a:uFillTx/>
              <a:latin typeface="Arial"/>
            </a:endParaRPr>
          </a:p>
        </p:txBody>
      </p:sp>
      <p:sp>
        <p:nvSpPr>
          <p:cNvPr id="262" name="PlaceHolder 1"/>
          <p:cNvSpPr>
            <a:spLocks noGrp="1"/>
          </p:cNvSpPr>
          <p:nvPr>
            <p:ph type="sldNum" idx="14"/>
          </p:nvPr>
        </p:nvSpPr>
        <p:spPr>
          <a:xfrm>
            <a:off x="11292840" y="228600"/>
            <a:ext cx="456840" cy="182520"/>
          </a:xfrm>
          <a:prstGeom prst="rect">
            <a:avLst/>
          </a:prstGeom>
          <a:noFill/>
          <a:ln w="0">
            <a:noFill/>
          </a:ln>
        </p:spPr>
        <p:txBody>
          <a:bodyPr lIns="90000" rIns="90000" tIns="45000" bIns="45000" anchor="t">
            <a:noAutofit/>
          </a:bodyPr>
          <a:lstStyle>
            <a:lvl1pPr indent="0" algn="r" defTabSz="914400">
              <a:lnSpc>
                <a:spcPct val="100000"/>
              </a:lnSpc>
              <a:buNone/>
              <a:defRPr b="0" lang="en-US" sz="900" strike="noStrike" u="none">
                <a:solidFill>
                  <a:srgbClr val="f58220"/>
                </a:solidFill>
                <a:effectLst/>
                <a:uFillTx/>
                <a:latin typeface="Aptos"/>
              </a:defRPr>
            </a:lvl1pPr>
          </a:lstStyle>
          <a:p>
            <a:pPr indent="0" algn="r" defTabSz="914400">
              <a:lnSpc>
                <a:spcPct val="100000"/>
              </a:lnSpc>
              <a:buNone/>
            </a:pPr>
            <a:fld id="{B0D9CF9C-40FF-4038-B171-E2BE7B9F8093}" type="slidenum">
              <a:rPr b="0" lang="en-US" sz="900" strike="noStrike" u="none">
                <a:solidFill>
                  <a:srgbClr val="f58220"/>
                </a:solidFill>
                <a:effectLst/>
                <a:uFillTx/>
                <a:latin typeface="Aptos"/>
              </a:rPr>
              <a:t>&lt;number&gt;</a:t>
            </a:fld>
            <a:endParaRPr b="0" lang="en-US" sz="900" strike="noStrike" u="none">
              <a:solidFill>
                <a:srgbClr val="ffffff"/>
              </a:solidFill>
              <a:effectLst/>
              <a:uFillTx/>
              <a:latin typeface="Times New Roman"/>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3" name="Text 0"/>
          <p:cNvSpPr/>
          <p:nvPr/>
        </p:nvSpPr>
        <p:spPr>
          <a:xfrm>
            <a:off x="530280" y="612720"/>
            <a:ext cx="4388760" cy="237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159" strike="noStrike" u="none">
                <a:solidFill>
                  <a:srgbClr val="129c9b"/>
                </a:solidFill>
                <a:effectLst/>
                <a:uFillTx/>
                <a:latin typeface="Aptos"/>
              </a:rPr>
              <a:t>POWER &amp; INTERNET BACKUP</a:t>
            </a:r>
            <a:endParaRPr b="0" lang="en-US" sz="1100" strike="noStrike" u="none">
              <a:solidFill>
                <a:srgbClr val="000000"/>
              </a:solidFill>
              <a:effectLst/>
              <a:uFillTx/>
              <a:latin typeface="Arial"/>
            </a:endParaRPr>
          </a:p>
        </p:txBody>
      </p:sp>
      <p:sp>
        <p:nvSpPr>
          <p:cNvPr id="264" name="Text 1"/>
          <p:cNvSpPr/>
          <p:nvPr/>
        </p:nvSpPr>
        <p:spPr>
          <a:xfrm>
            <a:off x="530280" y="932760"/>
            <a:ext cx="11018160" cy="658080"/>
          </a:xfrm>
          <a:prstGeom prst="rect">
            <a:avLst/>
          </a:prstGeom>
          <a:noFill/>
          <a:ln w="0">
            <a:noFill/>
          </a:ln>
        </p:spPr>
        <p:style>
          <a:lnRef idx="0"/>
          <a:fillRef idx="0"/>
          <a:effectRef idx="0"/>
          <a:fontRef idx="minor"/>
        </p:style>
        <p:txBody>
          <a:bodyPr lIns="0" rIns="0" tIns="0" bIns="0" anchor="ctr">
            <a:normAutofit fontScale="85000" lnSpcReduction="19999"/>
          </a:bodyPr>
          <a:p>
            <a:pPr defTabSz="914400">
              <a:lnSpc>
                <a:spcPct val="100000"/>
              </a:lnSpc>
              <a:tabLst>
                <a:tab algn="l" pos="0"/>
              </a:tabLst>
            </a:pPr>
            <a:r>
              <a:rPr b="1" lang="en-US" sz="3100" strike="noStrike" u="none">
                <a:solidFill>
                  <a:srgbClr val="20283a"/>
                </a:solidFill>
                <a:effectLst/>
                <a:uFillTx/>
                <a:latin typeface="Aptos"/>
              </a:rPr>
              <a:t>Protect classes, laboratories and network equipment from interruptions.</a:t>
            </a:r>
            <a:endParaRPr b="0" lang="en-US" sz="3100" strike="noStrike" u="none">
              <a:solidFill>
                <a:srgbClr val="000000"/>
              </a:solidFill>
              <a:effectLst/>
              <a:uFillTx/>
              <a:latin typeface="Arial"/>
            </a:endParaRPr>
          </a:p>
        </p:txBody>
      </p:sp>
      <p:pic>
        <p:nvPicPr>
          <p:cNvPr id="265" name="Image 0" descr="preencoded.png"/>
          <p:cNvPicPr/>
          <p:nvPr/>
        </p:nvPicPr>
        <p:blipFill>
          <a:blip r:embed="rId1"/>
          <a:stretch/>
        </p:blipFill>
        <p:spPr>
          <a:xfrm>
            <a:off x="530280" y="1874520"/>
            <a:ext cx="4224240" cy="3364560"/>
          </a:xfrm>
          <a:prstGeom prst="rect">
            <a:avLst/>
          </a:prstGeom>
          <a:noFill/>
          <a:ln w="0">
            <a:noFill/>
          </a:ln>
        </p:spPr>
      </p:pic>
      <p:sp>
        <p:nvSpPr>
          <p:cNvPr id="266" name="Shape 2"/>
          <p:cNvSpPr/>
          <p:nvPr/>
        </p:nvSpPr>
        <p:spPr>
          <a:xfrm>
            <a:off x="530280" y="537660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67" name="Text 3"/>
          <p:cNvSpPr/>
          <p:nvPr/>
        </p:nvSpPr>
        <p:spPr>
          <a:xfrm>
            <a:off x="60336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Inverter</a:t>
            </a:r>
            <a:endParaRPr b="0" lang="en-US" sz="1050" strike="noStrike" u="none">
              <a:solidFill>
                <a:srgbClr val="000000"/>
              </a:solidFill>
              <a:effectLst/>
              <a:uFillTx/>
              <a:latin typeface="Arial"/>
            </a:endParaRPr>
          </a:p>
        </p:txBody>
      </p:sp>
      <p:sp>
        <p:nvSpPr>
          <p:cNvPr id="268" name="Shape 4"/>
          <p:cNvSpPr/>
          <p:nvPr/>
        </p:nvSpPr>
        <p:spPr>
          <a:xfrm>
            <a:off x="1938600" y="537660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69" name="Text 5"/>
          <p:cNvSpPr/>
          <p:nvPr/>
        </p:nvSpPr>
        <p:spPr>
          <a:xfrm>
            <a:off x="201168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Battery storage</a:t>
            </a:r>
            <a:endParaRPr b="0" lang="en-US" sz="1050" strike="noStrike" u="none">
              <a:solidFill>
                <a:srgbClr val="000000"/>
              </a:solidFill>
              <a:effectLst/>
              <a:uFillTx/>
              <a:latin typeface="Arial"/>
            </a:endParaRPr>
          </a:p>
        </p:txBody>
      </p:sp>
      <p:sp>
        <p:nvSpPr>
          <p:cNvPr id="270" name="Shape 6"/>
          <p:cNvSpPr/>
          <p:nvPr/>
        </p:nvSpPr>
        <p:spPr>
          <a:xfrm>
            <a:off x="3346560" y="537660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71" name="Text 7"/>
          <p:cNvSpPr/>
          <p:nvPr/>
        </p:nvSpPr>
        <p:spPr>
          <a:xfrm>
            <a:off x="3420000" y="544968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Solar panels</a:t>
            </a:r>
            <a:endParaRPr b="0" lang="en-US" sz="1050" strike="noStrike" u="none">
              <a:solidFill>
                <a:srgbClr val="000000"/>
              </a:solidFill>
              <a:effectLst/>
              <a:uFillTx/>
              <a:latin typeface="Arial"/>
            </a:endParaRPr>
          </a:p>
        </p:txBody>
      </p:sp>
      <p:sp>
        <p:nvSpPr>
          <p:cNvPr id="272" name="Shape 8"/>
          <p:cNvSpPr/>
          <p:nvPr/>
        </p:nvSpPr>
        <p:spPr>
          <a:xfrm>
            <a:off x="530280" y="578808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73" name="Text 9"/>
          <p:cNvSpPr/>
          <p:nvPr/>
        </p:nvSpPr>
        <p:spPr>
          <a:xfrm>
            <a:off x="60336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UPS</a:t>
            </a:r>
            <a:endParaRPr b="0" lang="en-US" sz="1050" strike="noStrike" u="none">
              <a:solidFill>
                <a:srgbClr val="000000"/>
              </a:solidFill>
              <a:effectLst/>
              <a:uFillTx/>
              <a:latin typeface="Arial"/>
            </a:endParaRPr>
          </a:p>
        </p:txBody>
      </p:sp>
      <p:sp>
        <p:nvSpPr>
          <p:cNvPr id="274" name="Shape 10"/>
          <p:cNvSpPr/>
          <p:nvPr/>
        </p:nvSpPr>
        <p:spPr>
          <a:xfrm>
            <a:off x="1938600" y="578808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75" name="Text 11"/>
          <p:cNvSpPr/>
          <p:nvPr/>
        </p:nvSpPr>
        <p:spPr>
          <a:xfrm>
            <a:off x="2011680" y="5861160"/>
            <a:ext cx="116100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Network backup</a:t>
            </a:r>
            <a:endParaRPr b="0" lang="en-US" sz="1050" strike="noStrike" u="none">
              <a:solidFill>
                <a:srgbClr val="000000"/>
              </a:solidFill>
              <a:effectLst/>
              <a:uFillTx/>
              <a:latin typeface="Arial"/>
            </a:endParaRPr>
          </a:p>
        </p:txBody>
      </p:sp>
      <p:sp>
        <p:nvSpPr>
          <p:cNvPr id="276" name="Shape 12"/>
          <p:cNvSpPr/>
          <p:nvPr/>
        </p:nvSpPr>
        <p:spPr>
          <a:xfrm>
            <a:off x="3346560" y="5788080"/>
            <a:ext cx="130716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77" name="Text 13"/>
          <p:cNvSpPr/>
          <p:nvPr/>
        </p:nvSpPr>
        <p:spPr>
          <a:xfrm>
            <a:off x="3420000" y="5861160"/>
            <a:ext cx="1161000" cy="164160"/>
          </a:xfrm>
          <a:prstGeom prst="rect">
            <a:avLst/>
          </a:prstGeom>
          <a:noFill/>
          <a:ln w="0">
            <a:noFill/>
          </a:ln>
        </p:spPr>
        <p:style>
          <a:lnRef idx="0"/>
          <a:fillRef idx="0"/>
          <a:effectRef idx="0"/>
          <a:fontRef idx="minor"/>
        </p:style>
        <p:txBody>
          <a:bodyPr lIns="0" rIns="0" tIns="0" bIns="0" anchor="ctr">
            <a:normAutofit fontScale="92500" lnSpcReduction="9999"/>
          </a:bodyPr>
          <a:p>
            <a:pPr algn="ctr" defTabSz="914400">
              <a:lnSpc>
                <a:spcPct val="100000"/>
              </a:lnSpc>
              <a:tabLst>
                <a:tab algn="l" pos="0"/>
              </a:tabLst>
            </a:pPr>
            <a:r>
              <a:rPr b="1" lang="en-US" sz="1050" strike="noStrike" u="none">
                <a:solidFill>
                  <a:srgbClr val="20283a"/>
                </a:solidFill>
                <a:effectLst/>
                <a:uFillTx/>
                <a:latin typeface="Aptos"/>
              </a:rPr>
              <a:t>Assessment &amp; setup</a:t>
            </a:r>
            <a:endParaRPr b="0" lang="en-US" sz="1050" strike="noStrike" u="none">
              <a:solidFill>
                <a:srgbClr val="000000"/>
              </a:solidFill>
              <a:effectLst/>
              <a:uFillTx/>
              <a:latin typeface="Arial"/>
            </a:endParaRPr>
          </a:p>
        </p:txBody>
      </p:sp>
      <p:sp>
        <p:nvSpPr>
          <p:cNvPr id="278" name="Shape 14"/>
          <p:cNvSpPr/>
          <p:nvPr/>
        </p:nvSpPr>
        <p:spPr>
          <a:xfrm>
            <a:off x="5074920" y="1901880"/>
            <a:ext cx="1538280" cy="4041360"/>
          </a:xfrm>
          <a:prstGeom prst="rect">
            <a:avLst/>
          </a:prstGeom>
          <a:solidFill>
            <a:srgbClr val="ffffff"/>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79" name="Text 15"/>
          <p:cNvSpPr/>
          <p:nvPr/>
        </p:nvSpPr>
        <p:spPr>
          <a:xfrm>
            <a:off x="523944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PROBLEM</a:t>
            </a:r>
            <a:endParaRPr b="0" lang="en-US" sz="1000" strike="noStrike" u="none">
              <a:solidFill>
                <a:srgbClr val="000000"/>
              </a:solidFill>
              <a:effectLst/>
              <a:uFillTx/>
              <a:latin typeface="Arial"/>
            </a:endParaRPr>
          </a:p>
        </p:txBody>
      </p:sp>
      <p:sp>
        <p:nvSpPr>
          <p:cNvPr id="280" name="Text 16"/>
          <p:cNvSpPr/>
          <p:nvPr/>
        </p:nvSpPr>
        <p:spPr>
          <a:xfrm>
            <a:off x="523944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20283a"/>
                </a:solidFill>
                <a:effectLst/>
                <a:uFillTx/>
                <a:latin typeface="Aptos"/>
              </a:rPr>
              <a:t>Computers, internet and labs need reliable power.</a:t>
            </a:r>
            <a:endParaRPr b="0" lang="en-US" sz="1700" strike="noStrike" u="none">
              <a:solidFill>
                <a:srgbClr val="000000"/>
              </a:solidFill>
              <a:effectLst/>
              <a:uFillTx/>
              <a:latin typeface="Arial"/>
            </a:endParaRPr>
          </a:p>
        </p:txBody>
      </p:sp>
      <p:sp>
        <p:nvSpPr>
          <p:cNvPr id="281" name="Shape 17"/>
          <p:cNvSpPr/>
          <p:nvPr/>
        </p:nvSpPr>
        <p:spPr>
          <a:xfrm>
            <a:off x="6741360" y="1901880"/>
            <a:ext cx="1538280" cy="4041360"/>
          </a:xfrm>
          <a:prstGeom prst="rect">
            <a:avLst/>
          </a:prstGeom>
          <a:solidFill>
            <a:srgbClr val="ffffff"/>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82" name="Text 18"/>
          <p:cNvSpPr/>
          <p:nvPr/>
        </p:nvSpPr>
        <p:spPr>
          <a:xfrm>
            <a:off x="690588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POSSIBLE IMPACT</a:t>
            </a:r>
            <a:endParaRPr b="0" lang="en-US" sz="1000" strike="noStrike" u="none">
              <a:solidFill>
                <a:srgbClr val="000000"/>
              </a:solidFill>
              <a:effectLst/>
              <a:uFillTx/>
              <a:latin typeface="Arial"/>
            </a:endParaRPr>
          </a:p>
        </p:txBody>
      </p:sp>
      <p:sp>
        <p:nvSpPr>
          <p:cNvPr id="283" name="Text 19"/>
          <p:cNvSpPr/>
          <p:nvPr/>
        </p:nvSpPr>
        <p:spPr>
          <a:xfrm>
            <a:off x="690588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20283a"/>
                </a:solidFill>
                <a:effectLst/>
                <a:uFillTx/>
                <a:latin typeface="Aptos"/>
              </a:rPr>
              <a:t>Interruptions can stop classes and affect equipment.</a:t>
            </a:r>
            <a:endParaRPr b="0" lang="en-US" sz="1700" strike="noStrike" u="none">
              <a:solidFill>
                <a:srgbClr val="000000"/>
              </a:solidFill>
              <a:effectLst/>
              <a:uFillTx/>
              <a:latin typeface="Arial"/>
            </a:endParaRPr>
          </a:p>
        </p:txBody>
      </p:sp>
      <p:sp>
        <p:nvSpPr>
          <p:cNvPr id="284" name="Shape 20"/>
          <p:cNvSpPr/>
          <p:nvPr/>
        </p:nvSpPr>
        <p:spPr>
          <a:xfrm>
            <a:off x="8407800" y="1901880"/>
            <a:ext cx="1538280" cy="4041360"/>
          </a:xfrm>
          <a:prstGeom prst="rect">
            <a:avLst/>
          </a:prstGeom>
          <a:solidFill>
            <a:srgbClr val="ffffff"/>
          </a:solidFill>
          <a:ln w="31750">
            <a:solidFill>
              <a:srgbClr val="129c9b"/>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85" name="Text 21"/>
          <p:cNvSpPr/>
          <p:nvPr/>
        </p:nvSpPr>
        <p:spPr>
          <a:xfrm>
            <a:off x="857268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TEKLOFTS PROVIDES</a:t>
            </a:r>
            <a:endParaRPr b="0" lang="en-US" sz="1000" strike="noStrike" u="none">
              <a:solidFill>
                <a:srgbClr val="000000"/>
              </a:solidFill>
              <a:effectLst/>
              <a:uFillTx/>
              <a:latin typeface="Arial"/>
            </a:endParaRPr>
          </a:p>
        </p:txBody>
      </p:sp>
      <p:sp>
        <p:nvSpPr>
          <p:cNvPr id="286" name="Text 22"/>
          <p:cNvSpPr/>
          <p:nvPr/>
        </p:nvSpPr>
        <p:spPr>
          <a:xfrm>
            <a:off x="857268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0" lang="en-US" sz="1700" strike="noStrike" u="none">
                <a:solidFill>
                  <a:srgbClr val="20283a"/>
                </a:solidFill>
                <a:effectLst/>
                <a:uFillTx/>
                <a:latin typeface="Aptos"/>
              </a:rPr>
              <a:t>Suitable backup power and connectivity after assessment.</a:t>
            </a:r>
            <a:endParaRPr b="0" lang="en-US" sz="1700" strike="noStrike" u="none">
              <a:solidFill>
                <a:srgbClr val="000000"/>
              </a:solidFill>
              <a:effectLst/>
              <a:uFillTx/>
              <a:latin typeface="Arial"/>
            </a:endParaRPr>
          </a:p>
        </p:txBody>
      </p:sp>
      <p:sp>
        <p:nvSpPr>
          <p:cNvPr id="287" name="Shape 23"/>
          <p:cNvSpPr/>
          <p:nvPr/>
        </p:nvSpPr>
        <p:spPr>
          <a:xfrm>
            <a:off x="10074240" y="1901880"/>
            <a:ext cx="1538280" cy="4041360"/>
          </a:xfrm>
          <a:prstGeom prst="rect">
            <a:avLst/>
          </a:prstGeom>
          <a:solidFill>
            <a:srgbClr val="ffffff"/>
          </a:solidFill>
          <a:ln w="31750">
            <a:solidFill>
              <a:srgbClr val="f5822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288" name="Text 24"/>
          <p:cNvSpPr/>
          <p:nvPr/>
        </p:nvSpPr>
        <p:spPr>
          <a:xfrm>
            <a:off x="10239120" y="2112120"/>
            <a:ext cx="1208880" cy="2556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f58220"/>
                </a:solidFill>
                <a:effectLst/>
                <a:uFillTx/>
                <a:latin typeface="Aptos"/>
              </a:rPr>
              <a:t>VALUE TO SQI</a:t>
            </a:r>
            <a:endParaRPr b="0" lang="en-US" sz="1000" strike="noStrike" u="none">
              <a:solidFill>
                <a:srgbClr val="000000"/>
              </a:solidFill>
              <a:effectLst/>
              <a:uFillTx/>
              <a:latin typeface="Arial"/>
            </a:endParaRPr>
          </a:p>
        </p:txBody>
      </p:sp>
      <p:sp>
        <p:nvSpPr>
          <p:cNvPr id="289" name="Text 25"/>
          <p:cNvSpPr/>
          <p:nvPr/>
        </p:nvSpPr>
        <p:spPr>
          <a:xfrm>
            <a:off x="10239120" y="2651760"/>
            <a:ext cx="1208880" cy="3081240"/>
          </a:xfrm>
          <a:prstGeom prst="rect">
            <a:avLst/>
          </a:prstGeom>
          <a:noFill/>
          <a:ln w="0">
            <a:noFill/>
          </a:ln>
        </p:spPr>
        <p:style>
          <a:lnRef idx="0"/>
          <a:fillRef idx="0"/>
          <a:effectRef idx="0"/>
          <a:fontRef idx="minor"/>
        </p:style>
        <p:txBody>
          <a:bodyPr lIns="0" rIns="0" tIns="0" bIns="0" anchor="b">
            <a:normAutofit/>
          </a:bodyPr>
          <a:p>
            <a:pPr defTabSz="914400">
              <a:lnSpc>
                <a:spcPct val="100000"/>
              </a:lnSpc>
              <a:tabLst>
                <a:tab algn="l" pos="0"/>
              </a:tabLst>
            </a:pPr>
            <a:r>
              <a:rPr b="1" lang="en-US" sz="1700" strike="noStrike" u="none">
                <a:solidFill>
                  <a:srgbClr val="20283a"/>
                </a:solidFill>
                <a:effectLst/>
                <a:uFillTx/>
                <a:latin typeface="Aptos"/>
              </a:rPr>
              <a:t>More reliable learning and better equipment protection.</a:t>
            </a:r>
            <a:endParaRPr b="0" lang="en-US" sz="1700" strike="noStrike" u="none">
              <a:solidFill>
                <a:srgbClr val="000000"/>
              </a:solidFill>
              <a:effectLst/>
              <a:uFillTx/>
              <a:latin typeface="Arial"/>
            </a:endParaRPr>
          </a:p>
        </p:txBody>
      </p:sp>
      <p:sp>
        <p:nvSpPr>
          <p:cNvPr id="290" name="PlaceHolder 1"/>
          <p:cNvSpPr>
            <a:spLocks noGrp="1"/>
          </p:cNvSpPr>
          <p:nvPr>
            <p:ph type="sldNum" idx="15"/>
          </p:nvPr>
        </p:nvSpPr>
        <p:spPr>
          <a:xfrm>
            <a:off x="11292840" y="228600"/>
            <a:ext cx="456840" cy="182520"/>
          </a:xfrm>
          <a:prstGeom prst="rect">
            <a:avLst/>
          </a:prstGeom>
          <a:noFill/>
          <a:ln w="0">
            <a:noFill/>
          </a:ln>
        </p:spPr>
        <p:txBody>
          <a:bodyPr lIns="90000" rIns="90000" tIns="45000" bIns="45000" anchor="t">
            <a:noAutofit/>
          </a:bodyPr>
          <a:lstStyle>
            <a:lvl1pPr indent="0" algn="r" defTabSz="914400">
              <a:lnSpc>
                <a:spcPct val="100000"/>
              </a:lnSpc>
              <a:buNone/>
              <a:defRPr b="0" lang="en-US" sz="900" strike="noStrike" u="none">
                <a:solidFill>
                  <a:srgbClr val="f58220"/>
                </a:solidFill>
                <a:effectLst/>
                <a:uFillTx/>
                <a:latin typeface="Aptos"/>
              </a:defRPr>
            </a:lvl1pPr>
          </a:lstStyle>
          <a:p>
            <a:pPr indent="0" algn="r" defTabSz="914400">
              <a:lnSpc>
                <a:spcPct val="100000"/>
              </a:lnSpc>
              <a:buNone/>
            </a:pPr>
            <a:fld id="{4CCBC723-71C0-4185-9B21-ED9471F49412}" type="slidenum">
              <a:rPr b="0" lang="en-US" sz="900" strike="noStrike" u="none">
                <a:solidFill>
                  <a:srgbClr val="f58220"/>
                </a:solidFill>
                <a:effectLst/>
                <a:uFillTx/>
                <a:latin typeface="Aptos"/>
              </a:rPr>
              <a:t>&lt;number&gt;</a:t>
            </a:fld>
            <a:endParaRPr b="0" lang="en-US" sz="90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1" name="Text 0"/>
          <p:cNvSpPr/>
          <p:nvPr/>
        </p:nvSpPr>
        <p:spPr>
          <a:xfrm>
            <a:off x="530280" y="612720"/>
            <a:ext cx="4388760" cy="237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159" strike="noStrike" u="none">
                <a:solidFill>
                  <a:srgbClr val="129c9b"/>
                </a:solidFill>
                <a:effectLst/>
                <a:uFillTx/>
                <a:latin typeface="Aptos"/>
              </a:rPr>
              <a:t>COMPLETE PRACTICAL LAB</a:t>
            </a:r>
            <a:endParaRPr b="0" lang="en-US" sz="1100" strike="noStrike" u="none">
              <a:solidFill>
                <a:srgbClr val="ffffff"/>
              </a:solidFill>
              <a:effectLst/>
              <a:uFillTx/>
              <a:latin typeface="Arial"/>
            </a:endParaRPr>
          </a:p>
        </p:txBody>
      </p:sp>
      <p:sp>
        <p:nvSpPr>
          <p:cNvPr id="292" name="Text 1"/>
          <p:cNvSpPr/>
          <p:nvPr/>
        </p:nvSpPr>
        <p:spPr>
          <a:xfrm>
            <a:off x="530280" y="932760"/>
            <a:ext cx="11018160" cy="658080"/>
          </a:xfrm>
          <a:prstGeom prst="rect">
            <a:avLst/>
          </a:prstGeom>
          <a:noFill/>
          <a:ln w="0">
            <a:noFill/>
          </a:ln>
        </p:spPr>
        <p:style>
          <a:lnRef idx="0"/>
          <a:fillRef idx="0"/>
          <a:effectRef idx="0"/>
          <a:fontRef idx="minor"/>
        </p:style>
        <p:txBody>
          <a:bodyPr lIns="0" rIns="0" tIns="0" bIns="0" anchor="ctr">
            <a:normAutofit fontScale="85000" lnSpcReduction="9999"/>
          </a:bodyPr>
          <a:p>
            <a:pPr defTabSz="914400">
              <a:lnSpc>
                <a:spcPct val="100000"/>
              </a:lnSpc>
              <a:tabLst>
                <a:tab algn="l" pos="0"/>
              </a:tabLst>
            </a:pPr>
            <a:r>
              <a:rPr b="1" lang="en-US" sz="3100" strike="noStrike" u="none">
                <a:solidFill>
                  <a:srgbClr val="ffffff"/>
                </a:solidFill>
                <a:effectLst/>
                <a:uFillTx/>
                <a:latin typeface="Aptos"/>
              </a:rPr>
              <a:t>One achievable room where students learn, build, test and show.</a:t>
            </a:r>
            <a:endParaRPr b="0" lang="en-US" sz="3100" strike="noStrike" u="none">
              <a:solidFill>
                <a:srgbClr val="ffffff"/>
              </a:solidFill>
              <a:effectLst/>
              <a:uFillTx/>
              <a:latin typeface="Arial"/>
            </a:endParaRPr>
          </a:p>
        </p:txBody>
      </p:sp>
      <p:pic>
        <p:nvPicPr>
          <p:cNvPr id="293" name="Image 0" descr="preencoded.png"/>
          <p:cNvPicPr/>
          <p:nvPr/>
        </p:nvPicPr>
        <p:blipFill>
          <a:blip r:embed="rId1"/>
          <a:stretch/>
        </p:blipFill>
        <p:spPr>
          <a:xfrm>
            <a:off x="530280" y="1755720"/>
            <a:ext cx="11082240" cy="4407120"/>
          </a:xfrm>
          <a:prstGeom prst="rect">
            <a:avLst/>
          </a:prstGeom>
          <a:noFill/>
          <a:ln w="0">
            <a:noFill/>
          </a:ln>
        </p:spPr>
      </p:pic>
      <p:sp>
        <p:nvSpPr>
          <p:cNvPr id="294" name="Shape 2"/>
          <p:cNvSpPr/>
          <p:nvPr/>
        </p:nvSpPr>
        <p:spPr>
          <a:xfrm>
            <a:off x="530280" y="1755720"/>
            <a:ext cx="11082240" cy="4407120"/>
          </a:xfrm>
          <a:prstGeom prst="rect">
            <a:avLst/>
          </a:prstGeom>
          <a:solidFill>
            <a:srgbClr val="17233f">
              <a:alpha val="42000"/>
            </a:srgbClr>
          </a:solidFill>
          <a:ln w="12700">
            <a:solidFill>
              <a:srgbClr val="17233f">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95" name="Shape 3"/>
          <p:cNvSpPr/>
          <p:nvPr/>
        </p:nvSpPr>
        <p:spPr>
          <a:xfrm>
            <a:off x="777240" y="2030040"/>
            <a:ext cx="248688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96" name="Text 4"/>
          <p:cNvSpPr/>
          <p:nvPr/>
        </p:nvSpPr>
        <p:spPr>
          <a:xfrm>
            <a:off x="850320" y="2103120"/>
            <a:ext cx="234036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Computer area</a:t>
            </a:r>
            <a:endParaRPr b="0" lang="en-US" sz="1050" strike="noStrike" u="none">
              <a:solidFill>
                <a:srgbClr val="ffffff"/>
              </a:solidFill>
              <a:effectLst/>
              <a:uFillTx/>
              <a:latin typeface="Arial"/>
            </a:endParaRPr>
          </a:p>
        </p:txBody>
      </p:sp>
      <p:sp>
        <p:nvSpPr>
          <p:cNvPr id="297" name="Shape 5"/>
          <p:cNvSpPr/>
          <p:nvPr/>
        </p:nvSpPr>
        <p:spPr>
          <a:xfrm>
            <a:off x="3502080" y="2030040"/>
            <a:ext cx="248688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298" name="Text 6"/>
          <p:cNvSpPr/>
          <p:nvPr/>
        </p:nvSpPr>
        <p:spPr>
          <a:xfrm>
            <a:off x="3575160" y="2103120"/>
            <a:ext cx="234036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Robotics table</a:t>
            </a:r>
            <a:endParaRPr b="0" lang="en-US" sz="1050" strike="noStrike" u="none">
              <a:solidFill>
                <a:srgbClr val="ffffff"/>
              </a:solidFill>
              <a:effectLst/>
              <a:uFillTx/>
              <a:latin typeface="Arial"/>
            </a:endParaRPr>
          </a:p>
        </p:txBody>
      </p:sp>
      <p:sp>
        <p:nvSpPr>
          <p:cNvPr id="299" name="Shape 7"/>
          <p:cNvSpPr/>
          <p:nvPr/>
        </p:nvSpPr>
        <p:spPr>
          <a:xfrm>
            <a:off x="6226920" y="2030040"/>
            <a:ext cx="248688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00" name="Text 8"/>
          <p:cNvSpPr/>
          <p:nvPr/>
        </p:nvSpPr>
        <p:spPr>
          <a:xfrm>
            <a:off x="6300360" y="2103120"/>
            <a:ext cx="234036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Electronics bench</a:t>
            </a:r>
            <a:endParaRPr b="0" lang="en-US" sz="1050" strike="noStrike" u="none">
              <a:solidFill>
                <a:srgbClr val="ffffff"/>
              </a:solidFill>
              <a:effectLst/>
              <a:uFillTx/>
              <a:latin typeface="Arial"/>
            </a:endParaRPr>
          </a:p>
        </p:txBody>
      </p:sp>
      <p:sp>
        <p:nvSpPr>
          <p:cNvPr id="301" name="Shape 9"/>
          <p:cNvSpPr/>
          <p:nvPr/>
        </p:nvSpPr>
        <p:spPr>
          <a:xfrm>
            <a:off x="8952120" y="2030040"/>
            <a:ext cx="248688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02" name="Text 10"/>
          <p:cNvSpPr/>
          <p:nvPr/>
        </p:nvSpPr>
        <p:spPr>
          <a:xfrm>
            <a:off x="9025200" y="2103120"/>
            <a:ext cx="234036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AI workstation</a:t>
            </a:r>
            <a:endParaRPr b="0" lang="en-US" sz="1050" strike="noStrike" u="none">
              <a:solidFill>
                <a:srgbClr val="ffffff"/>
              </a:solidFill>
              <a:effectLst/>
              <a:uFillTx/>
              <a:latin typeface="Arial"/>
            </a:endParaRPr>
          </a:p>
        </p:txBody>
      </p:sp>
      <p:sp>
        <p:nvSpPr>
          <p:cNvPr id="303" name="Shape 11"/>
          <p:cNvSpPr/>
          <p:nvPr/>
        </p:nvSpPr>
        <p:spPr>
          <a:xfrm>
            <a:off x="777240" y="2487240"/>
            <a:ext cx="248688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04" name="Text 12"/>
          <p:cNvSpPr/>
          <p:nvPr/>
        </p:nvSpPr>
        <p:spPr>
          <a:xfrm>
            <a:off x="850320" y="2560320"/>
            <a:ext cx="234036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Network &amp; cyber</a:t>
            </a:r>
            <a:endParaRPr b="0" lang="en-US" sz="1050" strike="noStrike" u="none">
              <a:solidFill>
                <a:srgbClr val="ffffff"/>
              </a:solidFill>
              <a:effectLst/>
              <a:uFillTx/>
              <a:latin typeface="Arial"/>
            </a:endParaRPr>
          </a:p>
        </p:txBody>
      </p:sp>
      <p:sp>
        <p:nvSpPr>
          <p:cNvPr id="305" name="Shape 13"/>
          <p:cNvSpPr/>
          <p:nvPr/>
        </p:nvSpPr>
        <p:spPr>
          <a:xfrm>
            <a:off x="3502080" y="2487240"/>
            <a:ext cx="248688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06" name="Text 14"/>
          <p:cNvSpPr/>
          <p:nvPr/>
        </p:nvSpPr>
        <p:spPr>
          <a:xfrm>
            <a:off x="3575160" y="2560320"/>
            <a:ext cx="234036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3D printer</a:t>
            </a:r>
            <a:endParaRPr b="0" lang="en-US" sz="1050" strike="noStrike" u="none">
              <a:solidFill>
                <a:srgbClr val="ffffff"/>
              </a:solidFill>
              <a:effectLst/>
              <a:uFillTx/>
              <a:latin typeface="Arial"/>
            </a:endParaRPr>
          </a:p>
        </p:txBody>
      </p:sp>
      <p:sp>
        <p:nvSpPr>
          <p:cNvPr id="307" name="Shape 15"/>
          <p:cNvSpPr/>
          <p:nvPr/>
        </p:nvSpPr>
        <p:spPr>
          <a:xfrm>
            <a:off x="6226920" y="2487240"/>
            <a:ext cx="248688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08" name="Text 16"/>
          <p:cNvSpPr/>
          <p:nvPr/>
        </p:nvSpPr>
        <p:spPr>
          <a:xfrm>
            <a:off x="6300360" y="2560320"/>
            <a:ext cx="234036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IoT demo</a:t>
            </a:r>
            <a:endParaRPr b="0" lang="en-US" sz="1050" strike="noStrike" u="none">
              <a:solidFill>
                <a:srgbClr val="ffffff"/>
              </a:solidFill>
              <a:effectLst/>
              <a:uFillTx/>
              <a:latin typeface="Arial"/>
            </a:endParaRPr>
          </a:p>
        </p:txBody>
      </p:sp>
      <p:sp>
        <p:nvSpPr>
          <p:cNvPr id="309" name="Shape 17"/>
          <p:cNvSpPr/>
          <p:nvPr/>
        </p:nvSpPr>
        <p:spPr>
          <a:xfrm>
            <a:off x="8952120" y="2487240"/>
            <a:ext cx="2486880" cy="347040"/>
          </a:xfrm>
          <a:prstGeom prst="roundRect">
            <a:avLst>
              <a:gd name="adj" fmla="val 13158"/>
            </a:avLst>
          </a:prstGeom>
          <a:solidFill>
            <a:srgbClr val="273451"/>
          </a:solidFill>
          <a:ln w="10160">
            <a:solidFill>
              <a:srgbClr val="48536a"/>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10" name="Text 18"/>
          <p:cNvSpPr/>
          <p:nvPr/>
        </p:nvSpPr>
        <p:spPr>
          <a:xfrm>
            <a:off x="9025200" y="2560320"/>
            <a:ext cx="234036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ffffff"/>
                </a:solidFill>
                <a:effectLst/>
                <a:uFillTx/>
                <a:latin typeface="Aptos"/>
              </a:rPr>
              <a:t>Storage &amp; backup</a:t>
            </a:r>
            <a:endParaRPr b="0" lang="en-US" sz="1050" strike="noStrike" u="none">
              <a:solidFill>
                <a:srgbClr val="ffffff"/>
              </a:solidFill>
              <a:effectLst/>
              <a:uFillTx/>
              <a:latin typeface="Arial"/>
            </a:endParaRPr>
          </a:p>
        </p:txBody>
      </p:sp>
      <p:sp>
        <p:nvSpPr>
          <p:cNvPr id="311" name="Shape 19"/>
          <p:cNvSpPr/>
          <p:nvPr/>
        </p:nvSpPr>
        <p:spPr>
          <a:xfrm>
            <a:off x="786240" y="5148000"/>
            <a:ext cx="5760360" cy="658080"/>
          </a:xfrm>
          <a:prstGeom prst="rect">
            <a:avLst/>
          </a:prstGeom>
          <a:solidFill>
            <a:srgbClr val="17233f">
              <a:alpha val="95000"/>
            </a:srgbClr>
          </a:solidFill>
          <a:ln w="25400">
            <a:solidFill>
              <a:srgbClr val="f58220"/>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12" name="Text 20"/>
          <p:cNvSpPr/>
          <p:nvPr/>
        </p:nvSpPr>
        <p:spPr>
          <a:xfrm>
            <a:off x="1051560" y="5349240"/>
            <a:ext cx="5230080" cy="237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100" strike="noStrike" u="none">
                <a:solidFill>
                  <a:srgbClr val="ffffff"/>
                </a:solidFill>
                <a:effectLst/>
                <a:uFillTx/>
                <a:latin typeface="Aptos"/>
              </a:rPr>
              <a:t>LEARN  →  BUILD  →  TEST  →  SHOW</a:t>
            </a:r>
            <a:endParaRPr b="0" lang="en-US" sz="2100" strike="noStrike" u="none">
              <a:solidFill>
                <a:srgbClr val="ffffff"/>
              </a:solidFill>
              <a:effectLst/>
              <a:uFillTx/>
              <a:latin typeface="Arial"/>
            </a:endParaRPr>
          </a:p>
        </p:txBody>
      </p:sp>
      <p:sp>
        <p:nvSpPr>
          <p:cNvPr id="313" name="PlaceHolder 1"/>
          <p:cNvSpPr>
            <a:spLocks noGrp="1"/>
          </p:cNvSpPr>
          <p:nvPr>
            <p:ph type="sldNum" idx="16"/>
          </p:nvPr>
        </p:nvSpPr>
        <p:spPr>
          <a:xfrm>
            <a:off x="11292840" y="228600"/>
            <a:ext cx="456840" cy="182520"/>
          </a:xfrm>
          <a:prstGeom prst="rect">
            <a:avLst/>
          </a:prstGeom>
          <a:noFill/>
          <a:ln w="0">
            <a:noFill/>
          </a:ln>
        </p:spPr>
        <p:txBody>
          <a:bodyPr lIns="90000" rIns="90000" tIns="45000" bIns="45000" anchor="t">
            <a:noAutofit/>
          </a:bodyPr>
          <a:lstStyle>
            <a:lvl1pPr indent="0" algn="r" defTabSz="914400">
              <a:lnSpc>
                <a:spcPct val="100000"/>
              </a:lnSpc>
              <a:buNone/>
              <a:defRPr b="0" lang="en-US" sz="900" strike="noStrike" u="none">
                <a:solidFill>
                  <a:srgbClr val="f58220"/>
                </a:solidFill>
                <a:effectLst/>
                <a:uFillTx/>
                <a:latin typeface="Aptos"/>
              </a:defRPr>
            </a:lvl1pPr>
          </a:lstStyle>
          <a:p>
            <a:pPr indent="0" algn="r" defTabSz="914400">
              <a:lnSpc>
                <a:spcPct val="100000"/>
              </a:lnSpc>
              <a:buNone/>
            </a:pPr>
            <a:fld id="{AAA62EA9-B7B8-4B82-9780-55B43176D68E}" type="slidenum">
              <a:rPr b="0" lang="en-US" sz="900" strike="noStrike" u="none">
                <a:solidFill>
                  <a:srgbClr val="f58220"/>
                </a:solidFill>
                <a:effectLst/>
                <a:uFillTx/>
                <a:latin typeface="Aptos"/>
              </a:rPr>
              <a:t>&lt;number&gt;</a:t>
            </a:fld>
            <a:endParaRPr b="0" lang="en-US" sz="900" strike="noStrike" u="none">
              <a:solidFill>
                <a:srgbClr val="ffffff"/>
              </a:solidFill>
              <a:effectLst/>
              <a:uFillTx/>
              <a:latin typeface="Times New Roman"/>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4" name="Text 0"/>
          <p:cNvSpPr/>
          <p:nvPr/>
        </p:nvSpPr>
        <p:spPr>
          <a:xfrm>
            <a:off x="530280" y="612720"/>
            <a:ext cx="4388760" cy="237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159" strike="noStrike" u="none">
                <a:solidFill>
                  <a:srgbClr val="129c9b"/>
                </a:solidFill>
                <a:effectLst/>
                <a:uFillTx/>
                <a:latin typeface="Aptos"/>
              </a:rPr>
              <a:t>HOW WE WORK</a:t>
            </a:r>
            <a:endParaRPr b="0" lang="en-US" sz="1100" strike="noStrike" u="none">
              <a:solidFill>
                <a:srgbClr val="000000"/>
              </a:solidFill>
              <a:effectLst/>
              <a:uFillTx/>
              <a:latin typeface="Arial"/>
            </a:endParaRPr>
          </a:p>
        </p:txBody>
      </p:sp>
      <p:sp>
        <p:nvSpPr>
          <p:cNvPr id="315" name="Text 1"/>
          <p:cNvSpPr/>
          <p:nvPr/>
        </p:nvSpPr>
        <p:spPr>
          <a:xfrm>
            <a:off x="530280" y="932760"/>
            <a:ext cx="11018160" cy="6580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3100" strike="noStrike" u="none">
                <a:solidFill>
                  <a:srgbClr val="20283a"/>
                </a:solidFill>
                <a:effectLst/>
                <a:uFillTx/>
                <a:latin typeface="Aptos"/>
              </a:rPr>
              <a:t>Start small: one location, one practical lab, 90 days.</a:t>
            </a:r>
            <a:endParaRPr b="0" lang="en-US" sz="3100" strike="noStrike" u="none">
              <a:solidFill>
                <a:srgbClr val="000000"/>
              </a:solidFill>
              <a:effectLst/>
              <a:uFillTx/>
              <a:latin typeface="Arial"/>
            </a:endParaRPr>
          </a:p>
        </p:txBody>
      </p:sp>
      <p:sp>
        <p:nvSpPr>
          <p:cNvPr id="316" name="Shape 2"/>
          <p:cNvSpPr/>
          <p:nvPr/>
        </p:nvSpPr>
        <p:spPr>
          <a:xfrm>
            <a:off x="530280" y="1965960"/>
            <a:ext cx="1206720" cy="2057040"/>
          </a:xfrm>
          <a:prstGeom prst="rect">
            <a:avLst/>
          </a:prstGeom>
          <a:solidFill>
            <a:srgbClr val="17233f"/>
          </a:solidFill>
          <a:ln w="12700">
            <a:solidFill>
              <a:srgbClr val="17233f"/>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17" name="Text 3"/>
          <p:cNvSpPr/>
          <p:nvPr/>
        </p:nvSpPr>
        <p:spPr>
          <a:xfrm>
            <a:off x="667440" y="2194560"/>
            <a:ext cx="319680" cy="1825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900" strike="noStrike" u="none">
                <a:solidFill>
                  <a:srgbClr val="129c9b"/>
                </a:solidFill>
                <a:effectLst/>
                <a:uFillTx/>
                <a:latin typeface="Aptos"/>
              </a:rPr>
              <a:t>01</a:t>
            </a:r>
            <a:endParaRPr b="0" lang="en-US" sz="900" strike="noStrike" u="none">
              <a:solidFill>
                <a:srgbClr val="000000"/>
              </a:solidFill>
              <a:effectLst/>
              <a:uFillTx/>
              <a:latin typeface="Arial"/>
            </a:endParaRPr>
          </a:p>
        </p:txBody>
      </p:sp>
      <p:sp>
        <p:nvSpPr>
          <p:cNvPr id="318" name="Text 4"/>
          <p:cNvSpPr/>
          <p:nvPr/>
        </p:nvSpPr>
        <p:spPr>
          <a:xfrm>
            <a:off x="667440" y="3227760"/>
            <a:ext cx="941400" cy="319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1400" strike="noStrike" u="none">
                <a:solidFill>
                  <a:srgbClr val="ffffff"/>
                </a:solidFill>
                <a:effectLst/>
                <a:uFillTx/>
                <a:latin typeface="Aptos"/>
              </a:rPr>
              <a:t>TALK</a:t>
            </a:r>
            <a:endParaRPr b="0" lang="en-US" sz="1400" strike="noStrike" u="none">
              <a:solidFill>
                <a:srgbClr val="000000"/>
              </a:solidFill>
              <a:effectLst/>
              <a:uFillTx/>
              <a:latin typeface="Arial"/>
            </a:endParaRPr>
          </a:p>
        </p:txBody>
      </p:sp>
      <p:sp>
        <p:nvSpPr>
          <p:cNvPr id="319" name="Shape 5"/>
          <p:cNvSpPr/>
          <p:nvPr/>
        </p:nvSpPr>
        <p:spPr>
          <a:xfrm>
            <a:off x="1911240" y="1965960"/>
            <a:ext cx="1206720" cy="2057040"/>
          </a:xfrm>
          <a:prstGeom prst="rect">
            <a:avLst/>
          </a:prstGeom>
          <a:solidFill>
            <a:srgbClr val="17233f"/>
          </a:solidFill>
          <a:ln w="12700">
            <a:solidFill>
              <a:srgbClr val="17233f"/>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20" name="Text 6"/>
          <p:cNvSpPr/>
          <p:nvPr/>
        </p:nvSpPr>
        <p:spPr>
          <a:xfrm>
            <a:off x="2048400" y="2194560"/>
            <a:ext cx="319680" cy="1825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900" strike="noStrike" u="none">
                <a:solidFill>
                  <a:srgbClr val="129c9b"/>
                </a:solidFill>
                <a:effectLst/>
                <a:uFillTx/>
                <a:latin typeface="Aptos"/>
              </a:rPr>
              <a:t>02</a:t>
            </a:r>
            <a:endParaRPr b="0" lang="en-US" sz="900" strike="noStrike" u="none">
              <a:solidFill>
                <a:srgbClr val="000000"/>
              </a:solidFill>
              <a:effectLst/>
              <a:uFillTx/>
              <a:latin typeface="Arial"/>
            </a:endParaRPr>
          </a:p>
        </p:txBody>
      </p:sp>
      <p:sp>
        <p:nvSpPr>
          <p:cNvPr id="321" name="Text 7"/>
          <p:cNvSpPr/>
          <p:nvPr/>
        </p:nvSpPr>
        <p:spPr>
          <a:xfrm>
            <a:off x="2048400" y="3227760"/>
            <a:ext cx="941400" cy="319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1400" strike="noStrike" u="none">
                <a:solidFill>
                  <a:srgbClr val="ffffff"/>
                </a:solidFill>
                <a:effectLst/>
                <a:uFillTx/>
                <a:latin typeface="Aptos"/>
              </a:rPr>
              <a:t>CHECK</a:t>
            </a:r>
            <a:endParaRPr b="0" lang="en-US" sz="1400" strike="noStrike" u="none">
              <a:solidFill>
                <a:srgbClr val="000000"/>
              </a:solidFill>
              <a:effectLst/>
              <a:uFillTx/>
              <a:latin typeface="Arial"/>
            </a:endParaRPr>
          </a:p>
        </p:txBody>
      </p:sp>
      <p:sp>
        <p:nvSpPr>
          <p:cNvPr id="322" name="Shape 8"/>
          <p:cNvSpPr/>
          <p:nvPr/>
        </p:nvSpPr>
        <p:spPr>
          <a:xfrm>
            <a:off x="3291840" y="1965960"/>
            <a:ext cx="1206720" cy="2057040"/>
          </a:xfrm>
          <a:prstGeom prst="rect">
            <a:avLst/>
          </a:prstGeom>
          <a:solidFill>
            <a:srgbClr val="17233f"/>
          </a:solidFill>
          <a:ln w="12700">
            <a:solidFill>
              <a:srgbClr val="17233f"/>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23" name="Text 9"/>
          <p:cNvSpPr/>
          <p:nvPr/>
        </p:nvSpPr>
        <p:spPr>
          <a:xfrm>
            <a:off x="3429000" y="2194560"/>
            <a:ext cx="319680" cy="1825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900" strike="noStrike" u="none">
                <a:solidFill>
                  <a:srgbClr val="129c9b"/>
                </a:solidFill>
                <a:effectLst/>
                <a:uFillTx/>
                <a:latin typeface="Aptos"/>
              </a:rPr>
              <a:t>03</a:t>
            </a:r>
            <a:endParaRPr b="0" lang="en-US" sz="900" strike="noStrike" u="none">
              <a:solidFill>
                <a:srgbClr val="000000"/>
              </a:solidFill>
              <a:effectLst/>
              <a:uFillTx/>
              <a:latin typeface="Arial"/>
            </a:endParaRPr>
          </a:p>
        </p:txBody>
      </p:sp>
      <p:sp>
        <p:nvSpPr>
          <p:cNvPr id="324" name="Text 10"/>
          <p:cNvSpPr/>
          <p:nvPr/>
        </p:nvSpPr>
        <p:spPr>
          <a:xfrm>
            <a:off x="3429000" y="3227760"/>
            <a:ext cx="941400" cy="319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1400" strike="noStrike" u="none">
                <a:solidFill>
                  <a:srgbClr val="ffffff"/>
                </a:solidFill>
                <a:effectLst/>
                <a:uFillTx/>
                <a:latin typeface="Aptos"/>
              </a:rPr>
              <a:t>PLAN</a:t>
            </a:r>
            <a:endParaRPr b="0" lang="en-US" sz="1400" strike="noStrike" u="none">
              <a:solidFill>
                <a:srgbClr val="000000"/>
              </a:solidFill>
              <a:effectLst/>
              <a:uFillTx/>
              <a:latin typeface="Arial"/>
            </a:endParaRPr>
          </a:p>
        </p:txBody>
      </p:sp>
      <p:sp>
        <p:nvSpPr>
          <p:cNvPr id="325" name="Shape 11"/>
          <p:cNvSpPr/>
          <p:nvPr/>
        </p:nvSpPr>
        <p:spPr>
          <a:xfrm>
            <a:off x="4672440" y="1965960"/>
            <a:ext cx="1206720" cy="2057040"/>
          </a:xfrm>
          <a:prstGeom prst="rect">
            <a:avLst/>
          </a:prstGeom>
          <a:solidFill>
            <a:srgbClr val="f58220"/>
          </a:solidFill>
          <a:ln w="12700">
            <a:solidFill>
              <a:srgbClr val="f5822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26" name="Text 12"/>
          <p:cNvSpPr/>
          <p:nvPr/>
        </p:nvSpPr>
        <p:spPr>
          <a:xfrm>
            <a:off x="4809600" y="2194560"/>
            <a:ext cx="319680" cy="1825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900" strike="noStrike" u="none">
                <a:solidFill>
                  <a:srgbClr val="129c9b"/>
                </a:solidFill>
                <a:effectLst/>
                <a:uFillTx/>
                <a:latin typeface="Aptos"/>
              </a:rPr>
              <a:t>04</a:t>
            </a:r>
            <a:endParaRPr b="0" lang="en-US" sz="900" strike="noStrike" u="none">
              <a:solidFill>
                <a:srgbClr val="000000"/>
              </a:solidFill>
              <a:effectLst/>
              <a:uFillTx/>
              <a:latin typeface="Arial"/>
            </a:endParaRPr>
          </a:p>
        </p:txBody>
      </p:sp>
      <p:sp>
        <p:nvSpPr>
          <p:cNvPr id="327" name="Text 13"/>
          <p:cNvSpPr/>
          <p:nvPr/>
        </p:nvSpPr>
        <p:spPr>
          <a:xfrm>
            <a:off x="4809600" y="3227760"/>
            <a:ext cx="941400" cy="319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1400" strike="noStrike" u="none">
                <a:solidFill>
                  <a:srgbClr val="ffffff"/>
                </a:solidFill>
                <a:effectLst/>
                <a:uFillTx/>
                <a:latin typeface="Aptos"/>
              </a:rPr>
              <a:t>SOURCE</a:t>
            </a:r>
            <a:endParaRPr b="0" lang="en-US" sz="1400" strike="noStrike" u="none">
              <a:solidFill>
                <a:srgbClr val="000000"/>
              </a:solidFill>
              <a:effectLst/>
              <a:uFillTx/>
              <a:latin typeface="Arial"/>
            </a:endParaRPr>
          </a:p>
        </p:txBody>
      </p:sp>
      <p:sp>
        <p:nvSpPr>
          <p:cNvPr id="328" name="Shape 14"/>
          <p:cNvSpPr/>
          <p:nvPr/>
        </p:nvSpPr>
        <p:spPr>
          <a:xfrm>
            <a:off x="6053400" y="1965960"/>
            <a:ext cx="1206720" cy="2057040"/>
          </a:xfrm>
          <a:prstGeom prst="rect">
            <a:avLst/>
          </a:prstGeom>
          <a:solidFill>
            <a:srgbClr val="f58220"/>
          </a:solidFill>
          <a:ln w="12700">
            <a:solidFill>
              <a:srgbClr val="f58220"/>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29" name="Text 15"/>
          <p:cNvSpPr/>
          <p:nvPr/>
        </p:nvSpPr>
        <p:spPr>
          <a:xfrm>
            <a:off x="6190560" y="2194560"/>
            <a:ext cx="319680" cy="1825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900" strike="noStrike" u="none">
                <a:solidFill>
                  <a:srgbClr val="129c9b"/>
                </a:solidFill>
                <a:effectLst/>
                <a:uFillTx/>
                <a:latin typeface="Aptos"/>
              </a:rPr>
              <a:t>05</a:t>
            </a:r>
            <a:endParaRPr b="0" lang="en-US" sz="900" strike="noStrike" u="none">
              <a:solidFill>
                <a:srgbClr val="000000"/>
              </a:solidFill>
              <a:effectLst/>
              <a:uFillTx/>
              <a:latin typeface="Arial"/>
            </a:endParaRPr>
          </a:p>
        </p:txBody>
      </p:sp>
      <p:sp>
        <p:nvSpPr>
          <p:cNvPr id="330" name="Text 16"/>
          <p:cNvSpPr/>
          <p:nvPr/>
        </p:nvSpPr>
        <p:spPr>
          <a:xfrm>
            <a:off x="6190560" y="3227760"/>
            <a:ext cx="941400" cy="319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1400" strike="noStrike" u="none">
                <a:solidFill>
                  <a:srgbClr val="ffffff"/>
                </a:solidFill>
                <a:effectLst/>
                <a:uFillTx/>
                <a:latin typeface="Aptos"/>
              </a:rPr>
              <a:t>DELIVER</a:t>
            </a:r>
            <a:endParaRPr b="0" lang="en-US" sz="1400" strike="noStrike" u="none">
              <a:solidFill>
                <a:srgbClr val="000000"/>
              </a:solidFill>
              <a:effectLst/>
              <a:uFillTx/>
              <a:latin typeface="Arial"/>
            </a:endParaRPr>
          </a:p>
        </p:txBody>
      </p:sp>
      <p:sp>
        <p:nvSpPr>
          <p:cNvPr id="331" name="Shape 17"/>
          <p:cNvSpPr/>
          <p:nvPr/>
        </p:nvSpPr>
        <p:spPr>
          <a:xfrm>
            <a:off x="7434000" y="1965960"/>
            <a:ext cx="1206720" cy="2057040"/>
          </a:xfrm>
          <a:prstGeom prst="rect">
            <a:avLst/>
          </a:prstGeom>
          <a:solidFill>
            <a:srgbClr val="17233f"/>
          </a:solidFill>
          <a:ln w="12700">
            <a:solidFill>
              <a:srgbClr val="17233f"/>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32" name="Text 18"/>
          <p:cNvSpPr/>
          <p:nvPr/>
        </p:nvSpPr>
        <p:spPr>
          <a:xfrm>
            <a:off x="7571160" y="2194560"/>
            <a:ext cx="319680" cy="1825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900" strike="noStrike" u="none">
                <a:solidFill>
                  <a:srgbClr val="129c9b"/>
                </a:solidFill>
                <a:effectLst/>
                <a:uFillTx/>
                <a:latin typeface="Aptos"/>
              </a:rPr>
              <a:t>06</a:t>
            </a:r>
            <a:endParaRPr b="0" lang="en-US" sz="900" strike="noStrike" u="none">
              <a:solidFill>
                <a:srgbClr val="000000"/>
              </a:solidFill>
              <a:effectLst/>
              <a:uFillTx/>
              <a:latin typeface="Arial"/>
            </a:endParaRPr>
          </a:p>
        </p:txBody>
      </p:sp>
      <p:sp>
        <p:nvSpPr>
          <p:cNvPr id="333" name="Text 19"/>
          <p:cNvSpPr/>
          <p:nvPr/>
        </p:nvSpPr>
        <p:spPr>
          <a:xfrm>
            <a:off x="7571160" y="3227760"/>
            <a:ext cx="941400" cy="319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1400" strike="noStrike" u="none">
                <a:solidFill>
                  <a:srgbClr val="ffffff"/>
                </a:solidFill>
                <a:effectLst/>
                <a:uFillTx/>
                <a:latin typeface="Aptos"/>
              </a:rPr>
              <a:t>INSTALL</a:t>
            </a:r>
            <a:endParaRPr b="0" lang="en-US" sz="1400" strike="noStrike" u="none">
              <a:solidFill>
                <a:srgbClr val="000000"/>
              </a:solidFill>
              <a:effectLst/>
              <a:uFillTx/>
              <a:latin typeface="Arial"/>
            </a:endParaRPr>
          </a:p>
        </p:txBody>
      </p:sp>
      <p:sp>
        <p:nvSpPr>
          <p:cNvPr id="334" name="Shape 20"/>
          <p:cNvSpPr/>
          <p:nvPr/>
        </p:nvSpPr>
        <p:spPr>
          <a:xfrm>
            <a:off x="8814960" y="1965960"/>
            <a:ext cx="1206720" cy="2057040"/>
          </a:xfrm>
          <a:prstGeom prst="rect">
            <a:avLst/>
          </a:prstGeom>
          <a:solidFill>
            <a:srgbClr val="17233f"/>
          </a:solidFill>
          <a:ln w="12700">
            <a:solidFill>
              <a:srgbClr val="17233f"/>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35" name="Text 21"/>
          <p:cNvSpPr/>
          <p:nvPr/>
        </p:nvSpPr>
        <p:spPr>
          <a:xfrm>
            <a:off x="8952120" y="2194560"/>
            <a:ext cx="319680" cy="1825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900" strike="noStrike" u="none">
                <a:solidFill>
                  <a:srgbClr val="129c9b"/>
                </a:solidFill>
                <a:effectLst/>
                <a:uFillTx/>
                <a:latin typeface="Aptos"/>
              </a:rPr>
              <a:t>07</a:t>
            </a:r>
            <a:endParaRPr b="0" lang="en-US" sz="900" strike="noStrike" u="none">
              <a:solidFill>
                <a:srgbClr val="000000"/>
              </a:solidFill>
              <a:effectLst/>
              <a:uFillTx/>
              <a:latin typeface="Arial"/>
            </a:endParaRPr>
          </a:p>
        </p:txBody>
      </p:sp>
      <p:sp>
        <p:nvSpPr>
          <p:cNvPr id="336" name="Text 22"/>
          <p:cNvSpPr/>
          <p:nvPr/>
        </p:nvSpPr>
        <p:spPr>
          <a:xfrm>
            <a:off x="8952120" y="3227760"/>
            <a:ext cx="941400" cy="319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1400" strike="noStrike" u="none">
                <a:solidFill>
                  <a:srgbClr val="ffffff"/>
                </a:solidFill>
                <a:effectLst/>
                <a:uFillTx/>
                <a:latin typeface="Aptos"/>
              </a:rPr>
              <a:t>TRAIN</a:t>
            </a:r>
            <a:endParaRPr b="0" lang="en-US" sz="1400" strike="noStrike" u="none">
              <a:solidFill>
                <a:srgbClr val="000000"/>
              </a:solidFill>
              <a:effectLst/>
              <a:uFillTx/>
              <a:latin typeface="Arial"/>
            </a:endParaRPr>
          </a:p>
        </p:txBody>
      </p:sp>
      <p:sp>
        <p:nvSpPr>
          <p:cNvPr id="337" name="Shape 23"/>
          <p:cNvSpPr/>
          <p:nvPr/>
        </p:nvSpPr>
        <p:spPr>
          <a:xfrm>
            <a:off x="10195560" y="1965960"/>
            <a:ext cx="1206720" cy="2057040"/>
          </a:xfrm>
          <a:prstGeom prst="rect">
            <a:avLst/>
          </a:prstGeom>
          <a:solidFill>
            <a:srgbClr val="17233f"/>
          </a:solidFill>
          <a:ln w="12700">
            <a:solidFill>
              <a:srgbClr val="17233f"/>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38" name="Text 24"/>
          <p:cNvSpPr/>
          <p:nvPr/>
        </p:nvSpPr>
        <p:spPr>
          <a:xfrm>
            <a:off x="10332720" y="2194560"/>
            <a:ext cx="319680" cy="1825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900" strike="noStrike" u="none">
                <a:solidFill>
                  <a:srgbClr val="129c9b"/>
                </a:solidFill>
                <a:effectLst/>
                <a:uFillTx/>
                <a:latin typeface="Aptos"/>
              </a:rPr>
              <a:t>08</a:t>
            </a:r>
            <a:endParaRPr b="0" lang="en-US" sz="900" strike="noStrike" u="none">
              <a:solidFill>
                <a:srgbClr val="000000"/>
              </a:solidFill>
              <a:effectLst/>
              <a:uFillTx/>
              <a:latin typeface="Arial"/>
            </a:endParaRPr>
          </a:p>
        </p:txBody>
      </p:sp>
      <p:sp>
        <p:nvSpPr>
          <p:cNvPr id="339" name="Text 25"/>
          <p:cNvSpPr/>
          <p:nvPr/>
        </p:nvSpPr>
        <p:spPr>
          <a:xfrm>
            <a:off x="10332720" y="3227760"/>
            <a:ext cx="941400" cy="3196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1400" strike="noStrike" u="none">
                <a:solidFill>
                  <a:srgbClr val="ffffff"/>
                </a:solidFill>
                <a:effectLst/>
                <a:uFillTx/>
                <a:latin typeface="Aptos"/>
              </a:rPr>
              <a:t>SUPPORT</a:t>
            </a:r>
            <a:endParaRPr b="0" lang="en-US" sz="1400" strike="noStrike" u="none">
              <a:solidFill>
                <a:srgbClr val="000000"/>
              </a:solidFill>
              <a:effectLst/>
              <a:uFillTx/>
              <a:latin typeface="Arial"/>
            </a:endParaRPr>
          </a:p>
        </p:txBody>
      </p:sp>
      <p:sp>
        <p:nvSpPr>
          <p:cNvPr id="340" name="Shape 26"/>
          <p:cNvSpPr/>
          <p:nvPr/>
        </p:nvSpPr>
        <p:spPr>
          <a:xfrm>
            <a:off x="530280" y="4370760"/>
            <a:ext cx="11018160" cy="1325520"/>
          </a:xfrm>
          <a:prstGeom prst="rect">
            <a:avLst/>
          </a:prstGeom>
          <a:solidFill>
            <a:srgbClr val="ffffff"/>
          </a:solidFill>
          <a:ln w="1270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41" name="Text 27"/>
          <p:cNvSpPr/>
          <p:nvPr/>
        </p:nvSpPr>
        <p:spPr>
          <a:xfrm>
            <a:off x="786240" y="4608720"/>
            <a:ext cx="41144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119" strike="noStrike" u="none">
                <a:solidFill>
                  <a:srgbClr val="129c9b"/>
                </a:solidFill>
                <a:effectLst/>
                <a:uFillTx/>
                <a:latin typeface="Aptos"/>
              </a:rPr>
              <a:t>MEASURE BEFORE DECIDING WHETHER TO EXPAND</a:t>
            </a:r>
            <a:endParaRPr b="0" lang="en-US" sz="1000" strike="noStrike" u="none">
              <a:solidFill>
                <a:srgbClr val="000000"/>
              </a:solidFill>
              <a:effectLst/>
              <a:uFillTx/>
              <a:latin typeface="Arial"/>
            </a:endParaRPr>
          </a:p>
        </p:txBody>
      </p:sp>
      <p:sp>
        <p:nvSpPr>
          <p:cNvPr id="342" name="Shape 28"/>
          <p:cNvSpPr/>
          <p:nvPr/>
        </p:nvSpPr>
        <p:spPr>
          <a:xfrm>
            <a:off x="786240" y="5047560"/>
            <a:ext cx="157248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43" name="Text 29"/>
          <p:cNvSpPr/>
          <p:nvPr/>
        </p:nvSpPr>
        <p:spPr>
          <a:xfrm>
            <a:off x="859680" y="5120640"/>
            <a:ext cx="1425960" cy="164160"/>
          </a:xfrm>
          <a:prstGeom prst="rect">
            <a:avLst/>
          </a:prstGeom>
          <a:noFill/>
          <a:ln w="0">
            <a:noFill/>
          </a:ln>
        </p:spPr>
        <p:style>
          <a:lnRef idx="0"/>
          <a:fillRef idx="0"/>
          <a:effectRef idx="0"/>
          <a:fontRef idx="minor"/>
        </p:style>
        <p:txBody>
          <a:bodyPr lIns="0" rIns="0" tIns="0" bIns="0" anchor="ctr">
            <a:normAutofit fontScale="77500" lnSpcReduction="19999"/>
          </a:bodyPr>
          <a:p>
            <a:pPr algn="ctr" defTabSz="914400">
              <a:lnSpc>
                <a:spcPct val="100000"/>
              </a:lnSpc>
              <a:tabLst>
                <a:tab algn="l" pos="0"/>
              </a:tabLst>
            </a:pPr>
            <a:r>
              <a:rPr b="1" lang="en-US" sz="1050" strike="noStrike" u="none">
                <a:solidFill>
                  <a:srgbClr val="20283a"/>
                </a:solidFill>
                <a:effectLst/>
                <a:uFillTx/>
                <a:latin typeface="Aptos"/>
              </a:rPr>
              <a:t>Students using equipment</a:t>
            </a:r>
            <a:endParaRPr b="0" lang="en-US" sz="1050" strike="noStrike" u="none">
              <a:solidFill>
                <a:srgbClr val="000000"/>
              </a:solidFill>
              <a:effectLst/>
              <a:uFillTx/>
              <a:latin typeface="Arial"/>
            </a:endParaRPr>
          </a:p>
        </p:txBody>
      </p:sp>
      <p:sp>
        <p:nvSpPr>
          <p:cNvPr id="344" name="Shape 30"/>
          <p:cNvSpPr/>
          <p:nvPr/>
        </p:nvSpPr>
        <p:spPr>
          <a:xfrm>
            <a:off x="2523600" y="5047560"/>
            <a:ext cx="157248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45" name="Text 31"/>
          <p:cNvSpPr/>
          <p:nvPr/>
        </p:nvSpPr>
        <p:spPr>
          <a:xfrm>
            <a:off x="2597040" y="5120640"/>
            <a:ext cx="142596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Projects completed</a:t>
            </a:r>
            <a:endParaRPr b="0" lang="en-US" sz="1050" strike="noStrike" u="none">
              <a:solidFill>
                <a:srgbClr val="000000"/>
              </a:solidFill>
              <a:effectLst/>
              <a:uFillTx/>
              <a:latin typeface="Arial"/>
            </a:endParaRPr>
          </a:p>
        </p:txBody>
      </p:sp>
      <p:sp>
        <p:nvSpPr>
          <p:cNvPr id="346" name="Shape 32"/>
          <p:cNvSpPr/>
          <p:nvPr/>
        </p:nvSpPr>
        <p:spPr>
          <a:xfrm>
            <a:off x="4260960" y="5047560"/>
            <a:ext cx="157248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47" name="Text 33"/>
          <p:cNvSpPr/>
          <p:nvPr/>
        </p:nvSpPr>
        <p:spPr>
          <a:xfrm>
            <a:off x="4334400" y="5120640"/>
            <a:ext cx="142596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Prototypes produced</a:t>
            </a:r>
            <a:endParaRPr b="0" lang="en-US" sz="1050" strike="noStrike" u="none">
              <a:solidFill>
                <a:srgbClr val="000000"/>
              </a:solidFill>
              <a:effectLst/>
              <a:uFillTx/>
              <a:latin typeface="Arial"/>
            </a:endParaRPr>
          </a:p>
        </p:txBody>
      </p:sp>
      <p:sp>
        <p:nvSpPr>
          <p:cNvPr id="348" name="Shape 34"/>
          <p:cNvSpPr/>
          <p:nvPr/>
        </p:nvSpPr>
        <p:spPr>
          <a:xfrm>
            <a:off x="5998320" y="5047560"/>
            <a:ext cx="157248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49" name="Text 35"/>
          <p:cNvSpPr/>
          <p:nvPr/>
        </p:nvSpPr>
        <p:spPr>
          <a:xfrm>
            <a:off x="6071760" y="5120640"/>
            <a:ext cx="142596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Equipment use</a:t>
            </a:r>
            <a:endParaRPr b="0" lang="en-US" sz="1050" strike="noStrike" u="none">
              <a:solidFill>
                <a:srgbClr val="000000"/>
              </a:solidFill>
              <a:effectLst/>
              <a:uFillTx/>
              <a:latin typeface="Arial"/>
            </a:endParaRPr>
          </a:p>
        </p:txBody>
      </p:sp>
      <p:sp>
        <p:nvSpPr>
          <p:cNvPr id="350" name="Shape 36"/>
          <p:cNvSpPr/>
          <p:nvPr/>
        </p:nvSpPr>
        <p:spPr>
          <a:xfrm>
            <a:off x="7735680" y="5047560"/>
            <a:ext cx="157248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51" name="Text 37"/>
          <p:cNvSpPr/>
          <p:nvPr/>
        </p:nvSpPr>
        <p:spPr>
          <a:xfrm>
            <a:off x="7809120" y="5120640"/>
            <a:ext cx="142596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Student feedback</a:t>
            </a:r>
            <a:endParaRPr b="0" lang="en-US" sz="1050" strike="noStrike" u="none">
              <a:solidFill>
                <a:srgbClr val="000000"/>
              </a:solidFill>
              <a:effectLst/>
              <a:uFillTx/>
              <a:latin typeface="Arial"/>
            </a:endParaRPr>
          </a:p>
        </p:txBody>
      </p:sp>
      <p:sp>
        <p:nvSpPr>
          <p:cNvPr id="352" name="Shape 38"/>
          <p:cNvSpPr/>
          <p:nvPr/>
        </p:nvSpPr>
        <p:spPr>
          <a:xfrm>
            <a:off x="9473040" y="5047560"/>
            <a:ext cx="1572480" cy="347040"/>
          </a:xfrm>
          <a:prstGeom prst="roundRect">
            <a:avLst>
              <a:gd name="adj" fmla="val 13158"/>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53" name="Text 39"/>
          <p:cNvSpPr/>
          <p:nvPr/>
        </p:nvSpPr>
        <p:spPr>
          <a:xfrm>
            <a:off x="9546480" y="5120640"/>
            <a:ext cx="1425960" cy="164160"/>
          </a:xfrm>
          <a:prstGeom prst="rect">
            <a:avLst/>
          </a:prstGeom>
          <a:noFill/>
          <a:ln w="0">
            <a:noFill/>
          </a:ln>
        </p:spPr>
        <p:style>
          <a:lnRef idx="0"/>
          <a:fillRef idx="0"/>
          <a:effectRef idx="0"/>
          <a:fontRef idx="minor"/>
        </p:style>
        <p:txBody>
          <a:bodyPr lIns="0" rIns="0" tIns="0" bIns="0" anchor="ctr">
            <a:normAutofit/>
          </a:bodyPr>
          <a:p>
            <a:pPr algn="ctr" defTabSz="914400">
              <a:lnSpc>
                <a:spcPct val="100000"/>
              </a:lnSpc>
              <a:tabLst>
                <a:tab algn="l" pos="0"/>
              </a:tabLst>
            </a:pPr>
            <a:r>
              <a:rPr b="1" lang="en-US" sz="1050" strike="noStrike" u="none">
                <a:solidFill>
                  <a:srgbClr val="20283a"/>
                </a:solidFill>
                <a:effectLst/>
                <a:uFillTx/>
                <a:latin typeface="Aptos"/>
              </a:rPr>
              <a:t>Staff feedback</a:t>
            </a:r>
            <a:endParaRPr b="0" lang="en-US" sz="1050" strike="noStrike" u="none">
              <a:solidFill>
                <a:srgbClr val="000000"/>
              </a:solidFill>
              <a:effectLst/>
              <a:uFillTx/>
              <a:latin typeface="Arial"/>
            </a:endParaRPr>
          </a:p>
        </p:txBody>
      </p:sp>
      <p:sp>
        <p:nvSpPr>
          <p:cNvPr id="354" name="PlaceHolder 1"/>
          <p:cNvSpPr>
            <a:spLocks noGrp="1"/>
          </p:cNvSpPr>
          <p:nvPr>
            <p:ph type="sldNum" idx="17"/>
          </p:nvPr>
        </p:nvSpPr>
        <p:spPr>
          <a:xfrm>
            <a:off x="11292840" y="228600"/>
            <a:ext cx="456840" cy="182520"/>
          </a:xfrm>
          <a:prstGeom prst="rect">
            <a:avLst/>
          </a:prstGeom>
          <a:noFill/>
          <a:ln w="0">
            <a:noFill/>
          </a:ln>
        </p:spPr>
        <p:txBody>
          <a:bodyPr lIns="90000" rIns="90000" tIns="45000" bIns="45000" anchor="t">
            <a:noAutofit/>
          </a:bodyPr>
          <a:lstStyle>
            <a:lvl1pPr indent="0" algn="r" defTabSz="914400">
              <a:lnSpc>
                <a:spcPct val="100000"/>
              </a:lnSpc>
              <a:buNone/>
              <a:defRPr b="0" lang="en-US" sz="900" strike="noStrike" u="none">
                <a:solidFill>
                  <a:srgbClr val="f58220"/>
                </a:solidFill>
                <a:effectLst/>
                <a:uFillTx/>
                <a:latin typeface="Aptos"/>
              </a:defRPr>
            </a:lvl1pPr>
          </a:lstStyle>
          <a:p>
            <a:pPr indent="0" algn="r" defTabSz="914400">
              <a:lnSpc>
                <a:spcPct val="100000"/>
              </a:lnSpc>
              <a:buNone/>
            </a:pPr>
            <a:fld id="{0DD36F88-6DBD-4CFC-A601-67529CC60C61}" type="slidenum">
              <a:rPr b="0" lang="en-US" sz="900" strike="noStrike" u="none">
                <a:solidFill>
                  <a:srgbClr val="f58220"/>
                </a:solidFill>
                <a:effectLst/>
                <a:uFillTx/>
                <a:latin typeface="Aptos"/>
              </a:rPr>
              <a:t>&lt;number&gt;</a:t>
            </a:fld>
            <a:endParaRPr b="0" lang="en-US" sz="90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7233f"/>
        </a:solidFill>
      </p:bgPr>
    </p:bg>
    <p:spTree>
      <p:nvGrpSpPr>
        <p:cNvPr id="1" name=""/>
        <p:cNvGrpSpPr/>
        <p:nvPr/>
      </p:nvGrpSpPr>
      <p:grpSpPr>
        <a:xfrm>
          <a:off x="0" y="0"/>
          <a:ext cx="0" cy="0"/>
          <a:chOff x="0" y="0"/>
          <a:chExt cx="0" cy="0"/>
        </a:xfrm>
      </p:grpSpPr>
      <p:pic>
        <p:nvPicPr>
          <p:cNvPr id="355" name="Image 0" descr="preencoded.png"/>
          <p:cNvPicPr/>
          <p:nvPr/>
        </p:nvPicPr>
        <p:blipFill>
          <a:blip r:embed="rId1">
            <a:alphaModFix amt="35000"/>
          </a:blip>
          <a:stretch/>
        </p:blipFill>
        <p:spPr>
          <a:xfrm>
            <a:off x="0" y="0"/>
            <a:ext cx="12188520" cy="6857640"/>
          </a:xfrm>
          <a:prstGeom prst="rect">
            <a:avLst/>
          </a:prstGeom>
          <a:noFill/>
          <a:ln w="0">
            <a:noFill/>
          </a:ln>
        </p:spPr>
      </p:pic>
      <p:sp>
        <p:nvSpPr>
          <p:cNvPr id="356" name="Shape 0"/>
          <p:cNvSpPr/>
          <p:nvPr/>
        </p:nvSpPr>
        <p:spPr>
          <a:xfrm>
            <a:off x="0" y="0"/>
            <a:ext cx="12188520" cy="6857640"/>
          </a:xfrm>
          <a:prstGeom prst="rect">
            <a:avLst/>
          </a:prstGeom>
          <a:solidFill>
            <a:srgbClr val="17233f">
              <a:alpha val="78000"/>
            </a:srgbClr>
          </a:solidFill>
          <a:ln w="12700">
            <a:solidFill>
              <a:srgbClr val="17233f">
                <a:alpha val="0"/>
              </a:srgbClr>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57" name="Shape 1"/>
          <p:cNvSpPr/>
          <p:nvPr/>
        </p:nvSpPr>
        <p:spPr>
          <a:xfrm>
            <a:off x="567000" y="594360"/>
            <a:ext cx="3501720" cy="1416960"/>
          </a:xfrm>
          <a:prstGeom prst="rect">
            <a:avLst/>
          </a:prstGeom>
          <a:solidFill>
            <a:srgbClr val="24314e">
              <a:alpha val="92000"/>
            </a:srgbClr>
          </a:solidFill>
          <a:ln w="12700">
            <a:solidFill>
              <a:srgbClr val="5360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58" name="Text 2"/>
          <p:cNvSpPr/>
          <p:nvPr/>
        </p:nvSpPr>
        <p:spPr>
          <a:xfrm>
            <a:off x="786240" y="822960"/>
            <a:ext cx="22856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SQI PROVIDES</a:t>
            </a:r>
            <a:endParaRPr b="0" lang="en-US" sz="1000" strike="noStrike" u="none">
              <a:solidFill>
                <a:srgbClr val="ffffff"/>
              </a:solidFill>
              <a:effectLst/>
              <a:uFillTx/>
              <a:latin typeface="Arial"/>
            </a:endParaRPr>
          </a:p>
        </p:txBody>
      </p:sp>
      <p:sp>
        <p:nvSpPr>
          <p:cNvPr id="359" name="Text 3"/>
          <p:cNvSpPr/>
          <p:nvPr/>
        </p:nvSpPr>
        <p:spPr>
          <a:xfrm>
            <a:off x="786240" y="1188720"/>
            <a:ext cx="2998800" cy="49356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400" strike="noStrike" u="none">
                <a:solidFill>
                  <a:srgbClr val="ffffff"/>
                </a:solidFill>
                <a:effectLst/>
                <a:uFillTx/>
                <a:latin typeface="Aptos"/>
              </a:rPr>
              <a:t>Students · teachers · curriculum · learning space · academic direction</a:t>
            </a:r>
            <a:endParaRPr b="0" lang="en-US" sz="1400" strike="noStrike" u="none">
              <a:solidFill>
                <a:srgbClr val="ffffff"/>
              </a:solidFill>
              <a:effectLst/>
              <a:uFillTx/>
              <a:latin typeface="Arial"/>
            </a:endParaRPr>
          </a:p>
        </p:txBody>
      </p:sp>
      <p:sp>
        <p:nvSpPr>
          <p:cNvPr id="360" name="Shape 4"/>
          <p:cNvSpPr/>
          <p:nvPr/>
        </p:nvSpPr>
        <p:spPr>
          <a:xfrm>
            <a:off x="4343400" y="594360"/>
            <a:ext cx="3501720" cy="1416960"/>
          </a:xfrm>
          <a:prstGeom prst="rect">
            <a:avLst/>
          </a:prstGeom>
          <a:solidFill>
            <a:srgbClr val="24314e">
              <a:alpha val="92000"/>
            </a:srgbClr>
          </a:solidFill>
          <a:ln w="12700">
            <a:solidFill>
              <a:srgbClr val="5360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61" name="Text 5"/>
          <p:cNvSpPr/>
          <p:nvPr/>
        </p:nvSpPr>
        <p:spPr>
          <a:xfrm>
            <a:off x="4563000" y="822960"/>
            <a:ext cx="22856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f58220"/>
                </a:solidFill>
                <a:effectLst/>
                <a:uFillTx/>
                <a:latin typeface="Aptos"/>
              </a:rPr>
              <a:t>TEKLOFTS PROVIDES</a:t>
            </a:r>
            <a:endParaRPr b="0" lang="en-US" sz="1000" strike="noStrike" u="none">
              <a:solidFill>
                <a:srgbClr val="ffffff"/>
              </a:solidFill>
              <a:effectLst/>
              <a:uFillTx/>
              <a:latin typeface="Arial"/>
            </a:endParaRPr>
          </a:p>
        </p:txBody>
      </p:sp>
      <p:sp>
        <p:nvSpPr>
          <p:cNvPr id="362" name="Text 6"/>
          <p:cNvSpPr/>
          <p:nvPr/>
        </p:nvSpPr>
        <p:spPr>
          <a:xfrm>
            <a:off x="4563000" y="1188720"/>
            <a:ext cx="2998800" cy="49356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0" lang="en-US" sz="1400" strike="noStrike" u="none">
                <a:solidFill>
                  <a:srgbClr val="ffffff"/>
                </a:solidFill>
                <a:effectLst/>
                <a:uFillTx/>
                <a:latin typeface="Aptos"/>
              </a:rPr>
              <a:t>Equipment · sourcing · delivery · setup · replacement support</a:t>
            </a:r>
            <a:endParaRPr b="0" lang="en-US" sz="1400" strike="noStrike" u="none">
              <a:solidFill>
                <a:srgbClr val="ffffff"/>
              </a:solidFill>
              <a:effectLst/>
              <a:uFillTx/>
              <a:latin typeface="Arial"/>
            </a:endParaRPr>
          </a:p>
        </p:txBody>
      </p:sp>
      <p:sp>
        <p:nvSpPr>
          <p:cNvPr id="363" name="Shape 7"/>
          <p:cNvSpPr/>
          <p:nvPr/>
        </p:nvSpPr>
        <p:spPr>
          <a:xfrm>
            <a:off x="8119800" y="594360"/>
            <a:ext cx="3501720" cy="1416960"/>
          </a:xfrm>
          <a:prstGeom prst="rect">
            <a:avLst/>
          </a:prstGeom>
          <a:solidFill>
            <a:srgbClr val="24314e">
              <a:alpha val="92000"/>
            </a:srgbClr>
          </a:solidFill>
          <a:ln w="12700">
            <a:solidFill>
              <a:srgbClr val="536078"/>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64" name="Text 8"/>
          <p:cNvSpPr/>
          <p:nvPr/>
        </p:nvSpPr>
        <p:spPr>
          <a:xfrm>
            <a:off x="8339400" y="822960"/>
            <a:ext cx="228564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00" spc="99" strike="noStrike" u="none">
                <a:solidFill>
                  <a:srgbClr val="129c9b"/>
                </a:solidFill>
                <a:effectLst/>
                <a:uFillTx/>
                <a:latin typeface="Aptos"/>
              </a:rPr>
              <a:t>TOGETHER</a:t>
            </a:r>
            <a:endParaRPr b="0" lang="en-US" sz="1000" strike="noStrike" u="none">
              <a:solidFill>
                <a:srgbClr val="ffffff"/>
              </a:solidFill>
              <a:effectLst/>
              <a:uFillTx/>
              <a:latin typeface="Arial"/>
            </a:endParaRPr>
          </a:p>
        </p:txBody>
      </p:sp>
      <p:sp>
        <p:nvSpPr>
          <p:cNvPr id="365" name="Text 9"/>
          <p:cNvSpPr/>
          <p:nvPr/>
        </p:nvSpPr>
        <p:spPr>
          <a:xfrm>
            <a:off x="8339400" y="1188720"/>
            <a:ext cx="2998800" cy="493560"/>
          </a:xfrm>
          <a:prstGeom prst="rect">
            <a:avLst/>
          </a:prstGeom>
          <a:noFill/>
          <a:ln w="0">
            <a:noFill/>
          </a:ln>
        </p:spPr>
        <p:style>
          <a:lnRef idx="0"/>
          <a:fillRef idx="0"/>
          <a:effectRef idx="0"/>
          <a:fontRef idx="minor"/>
        </p:style>
        <p:txBody>
          <a:bodyPr lIns="0" rIns="0" tIns="0" bIns="0" anchor="ctr">
            <a:normAutofit fontScale="92500" lnSpcReduction="9999"/>
          </a:bodyPr>
          <a:p>
            <a:pPr defTabSz="914400">
              <a:lnSpc>
                <a:spcPct val="100000"/>
              </a:lnSpc>
              <a:tabLst>
                <a:tab algn="l" pos="0"/>
              </a:tabLst>
            </a:pPr>
            <a:r>
              <a:rPr b="0" lang="en-US" sz="1400" strike="noStrike" u="none">
                <a:solidFill>
                  <a:srgbClr val="ffffff"/>
                </a:solidFill>
                <a:effectLst/>
                <a:uFillTx/>
                <a:latin typeface="Aptos"/>
              </a:rPr>
              <a:t>Students learn · build · demonstrate · SQI showcases · Teklofts supports</a:t>
            </a:r>
            <a:endParaRPr b="0" lang="en-US" sz="1400" strike="noStrike" u="none">
              <a:solidFill>
                <a:srgbClr val="ffffff"/>
              </a:solidFill>
              <a:effectLst/>
              <a:uFillTx/>
              <a:latin typeface="Arial"/>
            </a:endParaRPr>
          </a:p>
        </p:txBody>
      </p:sp>
      <p:sp>
        <p:nvSpPr>
          <p:cNvPr id="366" name="Text 10"/>
          <p:cNvSpPr/>
          <p:nvPr/>
        </p:nvSpPr>
        <p:spPr>
          <a:xfrm>
            <a:off x="603360" y="2743200"/>
            <a:ext cx="9875160" cy="141696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3900" strike="noStrike" u="none">
                <a:solidFill>
                  <a:srgbClr val="ffffff"/>
                </a:solidFill>
                <a:effectLst/>
                <a:uFillTx/>
                <a:latin typeface="Aptos"/>
              </a:rPr>
              <a:t>SQI teaches technology.</a:t>
            </a:r>
            <a:endParaRPr b="0" lang="en-US" sz="3900" strike="noStrike" u="none">
              <a:solidFill>
                <a:srgbClr val="ffffff"/>
              </a:solidFill>
              <a:effectLst/>
              <a:uFillTx/>
              <a:latin typeface="Arial"/>
            </a:endParaRPr>
          </a:p>
          <a:p>
            <a:pPr defTabSz="914400">
              <a:lnSpc>
                <a:spcPct val="100000"/>
              </a:lnSpc>
              <a:tabLst>
                <a:tab algn="l" pos="0"/>
              </a:tabLst>
            </a:pPr>
            <a:r>
              <a:rPr b="1" lang="en-US" sz="3900" strike="noStrike" u="none">
                <a:solidFill>
                  <a:srgbClr val="ffffff"/>
                </a:solidFill>
                <a:effectLst/>
                <a:uFillTx/>
                <a:latin typeface="Aptos"/>
              </a:rPr>
              <a:t>Teklofts helps students build with it.</a:t>
            </a:r>
            <a:endParaRPr b="0" lang="en-US" sz="3900" strike="noStrike" u="none">
              <a:solidFill>
                <a:srgbClr val="ffffff"/>
              </a:solidFill>
              <a:effectLst/>
              <a:uFillTx/>
              <a:latin typeface="Arial"/>
            </a:endParaRPr>
          </a:p>
        </p:txBody>
      </p:sp>
      <p:sp>
        <p:nvSpPr>
          <p:cNvPr id="367" name="Text 11"/>
          <p:cNvSpPr/>
          <p:nvPr/>
        </p:nvSpPr>
        <p:spPr>
          <a:xfrm>
            <a:off x="621720" y="4526280"/>
            <a:ext cx="6949080" cy="4111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200" strike="noStrike" u="none">
                <a:solidFill>
                  <a:srgbClr val="f58220"/>
                </a:solidFill>
                <a:effectLst/>
                <a:uFillTx/>
                <a:latin typeface="Aptos"/>
              </a:rPr>
              <a:t>Start small. Prove it works. Improve it. Expand it.</a:t>
            </a:r>
            <a:endParaRPr b="0" lang="en-US" sz="2200" strike="noStrike" u="none">
              <a:solidFill>
                <a:srgbClr val="ffffff"/>
              </a:solidFill>
              <a:effectLst/>
              <a:uFillTx/>
              <a:latin typeface="Arial"/>
            </a:endParaRPr>
          </a:p>
        </p:txBody>
      </p:sp>
      <p:sp>
        <p:nvSpPr>
          <p:cNvPr id="368" name="Text 12"/>
          <p:cNvSpPr/>
          <p:nvPr/>
        </p:nvSpPr>
        <p:spPr>
          <a:xfrm>
            <a:off x="621720" y="5285160"/>
            <a:ext cx="7772040" cy="3837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800" strike="noStrike" u="none">
                <a:solidFill>
                  <a:srgbClr val="ffffff"/>
                </a:solidFill>
                <a:effectLst/>
                <a:uFillTx/>
                <a:latin typeface="Aptos"/>
              </a:rPr>
              <a:t>Proposed next step: agree a joint site and equipment assessment.</a:t>
            </a:r>
            <a:endParaRPr b="0" lang="en-US" sz="1800" strike="noStrike" u="none">
              <a:solidFill>
                <a:srgbClr val="ffffff"/>
              </a:solidFill>
              <a:effectLst/>
              <a:uFillTx/>
              <a:latin typeface="Arial"/>
            </a:endParaRPr>
          </a:p>
        </p:txBody>
      </p:sp>
      <p:sp>
        <p:nvSpPr>
          <p:cNvPr id="369" name="Text 13"/>
          <p:cNvSpPr/>
          <p:nvPr/>
        </p:nvSpPr>
        <p:spPr>
          <a:xfrm>
            <a:off x="621720" y="6172200"/>
            <a:ext cx="7040520" cy="228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100" strike="noStrike" u="none">
                <a:solidFill>
                  <a:srgbClr val="cdd3df"/>
                </a:solidFill>
                <a:effectLst/>
                <a:uFillTx/>
                <a:latin typeface="Aptos"/>
              </a:rPr>
              <a:t>info@teklofts.com  ·  +234 906 576 9751  ·  teklofts.com</a:t>
            </a:r>
            <a:endParaRPr b="0" lang="en-US" sz="1100" strike="noStrike" u="non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0" name="Text 0"/>
          <p:cNvSpPr/>
          <p:nvPr/>
        </p:nvSpPr>
        <p:spPr>
          <a:xfrm>
            <a:off x="530280" y="612720"/>
            <a:ext cx="4388760" cy="237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100" spc="159" strike="noStrike" u="none">
                <a:solidFill>
                  <a:srgbClr val="129c9b"/>
                </a:solidFill>
                <a:effectLst/>
                <a:uFillTx/>
                <a:latin typeface="Aptos"/>
              </a:rPr>
              <a:t>FACT-FINDING</a:t>
            </a:r>
            <a:endParaRPr b="0" lang="en-US" sz="1100" strike="noStrike" u="none">
              <a:solidFill>
                <a:srgbClr val="000000"/>
              </a:solidFill>
              <a:effectLst/>
              <a:uFillTx/>
              <a:latin typeface="Arial"/>
            </a:endParaRPr>
          </a:p>
        </p:txBody>
      </p:sp>
      <p:sp>
        <p:nvSpPr>
          <p:cNvPr id="371" name="Text 1"/>
          <p:cNvSpPr/>
          <p:nvPr/>
        </p:nvSpPr>
        <p:spPr>
          <a:xfrm>
            <a:off x="530280" y="932760"/>
            <a:ext cx="11018160" cy="6580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3100" strike="noStrike" u="none">
                <a:solidFill>
                  <a:srgbClr val="20283a"/>
                </a:solidFill>
                <a:effectLst/>
                <a:uFillTx/>
                <a:latin typeface="Aptos"/>
              </a:rPr>
              <a:t>What does SQI need most right now?</a:t>
            </a:r>
            <a:endParaRPr b="0" lang="en-US" sz="3100" strike="noStrike" u="none">
              <a:solidFill>
                <a:srgbClr val="000000"/>
              </a:solidFill>
              <a:effectLst/>
              <a:uFillTx/>
              <a:latin typeface="Arial"/>
            </a:endParaRPr>
          </a:p>
        </p:txBody>
      </p:sp>
      <p:sp>
        <p:nvSpPr>
          <p:cNvPr id="372" name="Text 2"/>
          <p:cNvSpPr/>
          <p:nvPr/>
        </p:nvSpPr>
        <p:spPr>
          <a:xfrm>
            <a:off x="530280" y="1600200"/>
            <a:ext cx="8595000" cy="273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500" strike="noStrike" u="none">
                <a:solidFill>
                  <a:srgbClr val="687083"/>
                </a:solidFill>
                <a:effectLst/>
                <a:uFillTx/>
                <a:latin typeface="Aptos"/>
              </a:rPr>
              <a:t>Use this editable table during the discussion. Agree the next action before closing.</a:t>
            </a:r>
            <a:endParaRPr b="0" lang="en-US" sz="1500" strike="noStrike" u="none">
              <a:solidFill>
                <a:srgbClr val="000000"/>
              </a:solidFill>
              <a:effectLst/>
              <a:uFillTx/>
              <a:latin typeface="Arial"/>
            </a:endParaRPr>
          </a:p>
        </p:txBody>
      </p:sp>
      <p:sp>
        <p:nvSpPr>
          <p:cNvPr id="373" name="Shape 3"/>
          <p:cNvSpPr/>
          <p:nvPr/>
        </p:nvSpPr>
        <p:spPr>
          <a:xfrm>
            <a:off x="530280" y="1993320"/>
            <a:ext cx="1874160" cy="529920"/>
          </a:xfrm>
          <a:prstGeom prst="rect">
            <a:avLst/>
          </a:prstGeom>
          <a:solidFill>
            <a:srgbClr val="17233f"/>
          </a:solidFill>
          <a:ln w="7620">
            <a:solidFill>
              <a:srgbClr val="ffffff"/>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74" name="Text 4"/>
          <p:cNvSpPr/>
          <p:nvPr/>
        </p:nvSpPr>
        <p:spPr>
          <a:xfrm>
            <a:off x="621720" y="2139840"/>
            <a:ext cx="1691280" cy="2008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900" strike="noStrike" u="none">
                <a:solidFill>
                  <a:srgbClr val="ffffff"/>
                </a:solidFill>
                <a:effectLst/>
                <a:uFillTx/>
                <a:latin typeface="Aptos"/>
              </a:rPr>
              <a:t>WHAT THEY NEED</a:t>
            </a:r>
            <a:endParaRPr b="0" lang="en-US" sz="900" strike="noStrike" u="none">
              <a:solidFill>
                <a:srgbClr val="000000"/>
              </a:solidFill>
              <a:effectLst/>
              <a:uFillTx/>
              <a:latin typeface="Arial"/>
            </a:endParaRPr>
          </a:p>
        </p:txBody>
      </p:sp>
      <p:sp>
        <p:nvSpPr>
          <p:cNvPr id="375" name="Shape 5"/>
          <p:cNvSpPr/>
          <p:nvPr/>
        </p:nvSpPr>
        <p:spPr>
          <a:xfrm>
            <a:off x="2404800" y="1993320"/>
            <a:ext cx="2331360" cy="529920"/>
          </a:xfrm>
          <a:prstGeom prst="rect">
            <a:avLst/>
          </a:prstGeom>
          <a:solidFill>
            <a:srgbClr val="17233f"/>
          </a:solidFill>
          <a:ln w="7620">
            <a:solidFill>
              <a:srgbClr val="ffffff"/>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76" name="Text 6"/>
          <p:cNvSpPr/>
          <p:nvPr/>
        </p:nvSpPr>
        <p:spPr>
          <a:xfrm>
            <a:off x="2496240" y="2139840"/>
            <a:ext cx="2148480" cy="2008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900" strike="noStrike" u="none">
                <a:solidFill>
                  <a:srgbClr val="ffffff"/>
                </a:solidFill>
                <a:effectLst/>
                <a:uFillTx/>
                <a:latin typeface="Aptos"/>
              </a:rPr>
              <a:t>PROBLEM THEY ARE FACING</a:t>
            </a:r>
            <a:endParaRPr b="0" lang="en-US" sz="900" strike="noStrike" u="none">
              <a:solidFill>
                <a:srgbClr val="000000"/>
              </a:solidFill>
              <a:effectLst/>
              <a:uFillTx/>
              <a:latin typeface="Arial"/>
            </a:endParaRPr>
          </a:p>
        </p:txBody>
      </p:sp>
      <p:sp>
        <p:nvSpPr>
          <p:cNvPr id="377" name="Shape 7"/>
          <p:cNvSpPr/>
          <p:nvPr/>
        </p:nvSpPr>
        <p:spPr>
          <a:xfrm>
            <a:off x="4736520" y="1993320"/>
            <a:ext cx="2880000" cy="529920"/>
          </a:xfrm>
          <a:prstGeom prst="rect">
            <a:avLst/>
          </a:prstGeom>
          <a:solidFill>
            <a:srgbClr val="17233f"/>
          </a:solidFill>
          <a:ln w="7620">
            <a:solidFill>
              <a:srgbClr val="ffffff"/>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78" name="Text 8"/>
          <p:cNvSpPr/>
          <p:nvPr/>
        </p:nvSpPr>
        <p:spPr>
          <a:xfrm>
            <a:off x="4827960" y="2139840"/>
            <a:ext cx="2697120" cy="2008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900" strike="noStrike" u="none">
                <a:solidFill>
                  <a:srgbClr val="ffffff"/>
                </a:solidFill>
                <a:effectLst/>
                <a:uFillTx/>
                <a:latin typeface="Aptos"/>
              </a:rPr>
              <a:t>PROPOSED RECOMMENDATION</a:t>
            </a:r>
            <a:endParaRPr b="0" lang="en-US" sz="900" strike="noStrike" u="none">
              <a:solidFill>
                <a:srgbClr val="000000"/>
              </a:solidFill>
              <a:effectLst/>
              <a:uFillTx/>
              <a:latin typeface="Arial"/>
            </a:endParaRPr>
          </a:p>
        </p:txBody>
      </p:sp>
      <p:sp>
        <p:nvSpPr>
          <p:cNvPr id="379" name="Shape 9"/>
          <p:cNvSpPr/>
          <p:nvPr/>
        </p:nvSpPr>
        <p:spPr>
          <a:xfrm>
            <a:off x="7616880" y="1993320"/>
            <a:ext cx="1508400" cy="529920"/>
          </a:xfrm>
          <a:prstGeom prst="rect">
            <a:avLst/>
          </a:prstGeom>
          <a:solidFill>
            <a:srgbClr val="17233f"/>
          </a:solidFill>
          <a:ln w="7620">
            <a:solidFill>
              <a:srgbClr val="ffffff"/>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80" name="Text 10"/>
          <p:cNvSpPr/>
          <p:nvPr/>
        </p:nvSpPr>
        <p:spPr>
          <a:xfrm>
            <a:off x="7708320" y="2139840"/>
            <a:ext cx="1325520" cy="2008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900" strike="noStrike" u="none">
                <a:solidFill>
                  <a:srgbClr val="ffffff"/>
                </a:solidFill>
                <a:effectLst/>
                <a:uFillTx/>
                <a:latin typeface="Aptos"/>
              </a:rPr>
              <a:t>PRIORITY / OWNER</a:t>
            </a:r>
            <a:endParaRPr b="0" lang="en-US" sz="900" strike="noStrike" u="none">
              <a:solidFill>
                <a:srgbClr val="000000"/>
              </a:solidFill>
              <a:effectLst/>
              <a:uFillTx/>
              <a:latin typeface="Arial"/>
            </a:endParaRPr>
          </a:p>
        </p:txBody>
      </p:sp>
      <p:sp>
        <p:nvSpPr>
          <p:cNvPr id="381" name="Shape 11"/>
          <p:cNvSpPr/>
          <p:nvPr/>
        </p:nvSpPr>
        <p:spPr>
          <a:xfrm>
            <a:off x="9125640" y="1993320"/>
            <a:ext cx="2422800" cy="529920"/>
          </a:xfrm>
          <a:prstGeom prst="rect">
            <a:avLst/>
          </a:prstGeom>
          <a:solidFill>
            <a:srgbClr val="17233f"/>
          </a:solidFill>
          <a:ln w="7620">
            <a:solidFill>
              <a:srgbClr val="ffffff"/>
            </a:solidFill>
            <a:round/>
          </a:ln>
        </p:spPr>
        <p:style>
          <a:lnRef idx="0"/>
          <a:fillRef idx="0"/>
          <a:effectRef idx="0"/>
          <a:fontRef idx="minor"/>
        </p:style>
        <p:txBody>
          <a:bodyPr lIns="90000" rIns="90000" tIns="45000" bIns="45000" anchor="t">
            <a:noAutofit/>
          </a:bodyPr>
          <a:p>
            <a:endParaRPr b="0" lang="en-US" sz="1800" strike="noStrike" u="none">
              <a:solidFill>
                <a:srgbClr val="ffffff"/>
              </a:solidFill>
              <a:effectLst/>
              <a:uFillTx/>
              <a:latin typeface="Arial"/>
            </a:endParaRPr>
          </a:p>
        </p:txBody>
      </p:sp>
      <p:sp>
        <p:nvSpPr>
          <p:cNvPr id="382" name="Text 12"/>
          <p:cNvSpPr/>
          <p:nvPr/>
        </p:nvSpPr>
        <p:spPr>
          <a:xfrm>
            <a:off x="9217080" y="2139840"/>
            <a:ext cx="2239920" cy="200880"/>
          </a:xfrm>
          <a:prstGeom prst="rect">
            <a:avLst/>
          </a:prstGeom>
          <a:noFill/>
          <a:ln w="0">
            <a:noFill/>
          </a:ln>
        </p:spPr>
        <p:style>
          <a:lnRef idx="0"/>
          <a:fillRef idx="0"/>
          <a:effectRef idx="0"/>
          <a:fontRef idx="minor"/>
        </p:style>
        <p:txBody>
          <a:bodyPr lIns="0" rIns="0" tIns="0" bIns="0" anchor="ctr">
            <a:normAutofit/>
          </a:bodyPr>
          <a:p>
            <a:pPr defTabSz="914400">
              <a:lnSpc>
                <a:spcPct val="100000"/>
              </a:lnSpc>
              <a:tabLst>
                <a:tab algn="l" pos="0"/>
              </a:tabLst>
            </a:pPr>
            <a:r>
              <a:rPr b="1" lang="en-US" sz="900" strike="noStrike" u="none">
                <a:solidFill>
                  <a:srgbClr val="ffffff"/>
                </a:solidFill>
                <a:effectLst/>
                <a:uFillTx/>
                <a:latin typeface="Aptos"/>
              </a:rPr>
              <a:t>NEXT ACTION / MEETING DATE</a:t>
            </a:r>
            <a:endParaRPr b="0" lang="en-US" sz="900" strike="noStrike" u="none">
              <a:solidFill>
                <a:srgbClr val="000000"/>
              </a:solidFill>
              <a:effectLst/>
              <a:uFillTx/>
              <a:latin typeface="Arial"/>
            </a:endParaRPr>
          </a:p>
        </p:txBody>
      </p:sp>
      <p:sp>
        <p:nvSpPr>
          <p:cNvPr id="383" name="Shape 13"/>
          <p:cNvSpPr/>
          <p:nvPr/>
        </p:nvSpPr>
        <p:spPr>
          <a:xfrm>
            <a:off x="530280" y="2523600"/>
            <a:ext cx="187416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84" name="Text 14"/>
          <p:cNvSpPr/>
          <p:nvPr/>
        </p:nvSpPr>
        <p:spPr>
          <a:xfrm>
            <a:off x="621720" y="2670120"/>
            <a:ext cx="169128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385" name="Shape 15"/>
          <p:cNvSpPr/>
          <p:nvPr/>
        </p:nvSpPr>
        <p:spPr>
          <a:xfrm>
            <a:off x="2404800" y="2523600"/>
            <a:ext cx="233136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86" name="Text 16"/>
          <p:cNvSpPr/>
          <p:nvPr/>
        </p:nvSpPr>
        <p:spPr>
          <a:xfrm>
            <a:off x="2496240" y="2670120"/>
            <a:ext cx="214848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387" name="Shape 17"/>
          <p:cNvSpPr/>
          <p:nvPr/>
        </p:nvSpPr>
        <p:spPr>
          <a:xfrm>
            <a:off x="4736520" y="2523600"/>
            <a:ext cx="288000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88" name="Text 18"/>
          <p:cNvSpPr/>
          <p:nvPr/>
        </p:nvSpPr>
        <p:spPr>
          <a:xfrm>
            <a:off x="4827960" y="2670120"/>
            <a:ext cx="269712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389" name="Shape 19"/>
          <p:cNvSpPr/>
          <p:nvPr/>
        </p:nvSpPr>
        <p:spPr>
          <a:xfrm>
            <a:off x="7616880" y="2523600"/>
            <a:ext cx="150840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90" name="Text 20"/>
          <p:cNvSpPr/>
          <p:nvPr/>
        </p:nvSpPr>
        <p:spPr>
          <a:xfrm>
            <a:off x="7708320" y="2670120"/>
            <a:ext cx="132552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391" name="Shape 21"/>
          <p:cNvSpPr/>
          <p:nvPr/>
        </p:nvSpPr>
        <p:spPr>
          <a:xfrm>
            <a:off x="9125640" y="2523600"/>
            <a:ext cx="242280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92" name="Text 22"/>
          <p:cNvSpPr/>
          <p:nvPr/>
        </p:nvSpPr>
        <p:spPr>
          <a:xfrm>
            <a:off x="9217080" y="2670120"/>
            <a:ext cx="223992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393" name="Shape 23"/>
          <p:cNvSpPr/>
          <p:nvPr/>
        </p:nvSpPr>
        <p:spPr>
          <a:xfrm>
            <a:off x="530280" y="3328560"/>
            <a:ext cx="187416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94" name="Text 24"/>
          <p:cNvSpPr/>
          <p:nvPr/>
        </p:nvSpPr>
        <p:spPr>
          <a:xfrm>
            <a:off x="621720" y="3474720"/>
            <a:ext cx="169128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395" name="Shape 25"/>
          <p:cNvSpPr/>
          <p:nvPr/>
        </p:nvSpPr>
        <p:spPr>
          <a:xfrm>
            <a:off x="2404800" y="3328560"/>
            <a:ext cx="233136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96" name="Text 26"/>
          <p:cNvSpPr/>
          <p:nvPr/>
        </p:nvSpPr>
        <p:spPr>
          <a:xfrm>
            <a:off x="2496240" y="3474720"/>
            <a:ext cx="214848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397" name="Shape 27"/>
          <p:cNvSpPr/>
          <p:nvPr/>
        </p:nvSpPr>
        <p:spPr>
          <a:xfrm>
            <a:off x="4736520" y="3328560"/>
            <a:ext cx="288000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398" name="Text 28"/>
          <p:cNvSpPr/>
          <p:nvPr/>
        </p:nvSpPr>
        <p:spPr>
          <a:xfrm>
            <a:off x="4827960" y="3474720"/>
            <a:ext cx="269712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399" name="Shape 29"/>
          <p:cNvSpPr/>
          <p:nvPr/>
        </p:nvSpPr>
        <p:spPr>
          <a:xfrm>
            <a:off x="7616880" y="3328560"/>
            <a:ext cx="150840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00" name="Text 30"/>
          <p:cNvSpPr/>
          <p:nvPr/>
        </p:nvSpPr>
        <p:spPr>
          <a:xfrm>
            <a:off x="7708320" y="3474720"/>
            <a:ext cx="132552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401" name="Shape 31"/>
          <p:cNvSpPr/>
          <p:nvPr/>
        </p:nvSpPr>
        <p:spPr>
          <a:xfrm>
            <a:off x="9125640" y="3328560"/>
            <a:ext cx="242280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02" name="Text 32"/>
          <p:cNvSpPr/>
          <p:nvPr/>
        </p:nvSpPr>
        <p:spPr>
          <a:xfrm>
            <a:off x="9217080" y="3474720"/>
            <a:ext cx="223992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403" name="Shape 33"/>
          <p:cNvSpPr/>
          <p:nvPr/>
        </p:nvSpPr>
        <p:spPr>
          <a:xfrm>
            <a:off x="530280" y="4133160"/>
            <a:ext cx="187416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04" name="Text 34"/>
          <p:cNvSpPr/>
          <p:nvPr/>
        </p:nvSpPr>
        <p:spPr>
          <a:xfrm>
            <a:off x="621720" y="4279320"/>
            <a:ext cx="169128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405" name="Shape 35"/>
          <p:cNvSpPr/>
          <p:nvPr/>
        </p:nvSpPr>
        <p:spPr>
          <a:xfrm>
            <a:off x="2404800" y="4133160"/>
            <a:ext cx="233136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06" name="Text 36"/>
          <p:cNvSpPr/>
          <p:nvPr/>
        </p:nvSpPr>
        <p:spPr>
          <a:xfrm>
            <a:off x="2496240" y="4279320"/>
            <a:ext cx="214848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407" name="Shape 37"/>
          <p:cNvSpPr/>
          <p:nvPr/>
        </p:nvSpPr>
        <p:spPr>
          <a:xfrm>
            <a:off x="4736520" y="4133160"/>
            <a:ext cx="288000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08" name="Text 38"/>
          <p:cNvSpPr/>
          <p:nvPr/>
        </p:nvSpPr>
        <p:spPr>
          <a:xfrm>
            <a:off x="4827960" y="4279320"/>
            <a:ext cx="269712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409" name="Shape 39"/>
          <p:cNvSpPr/>
          <p:nvPr/>
        </p:nvSpPr>
        <p:spPr>
          <a:xfrm>
            <a:off x="7616880" y="4133160"/>
            <a:ext cx="150840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10" name="Text 40"/>
          <p:cNvSpPr/>
          <p:nvPr/>
        </p:nvSpPr>
        <p:spPr>
          <a:xfrm>
            <a:off x="7708320" y="4279320"/>
            <a:ext cx="132552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411" name="Shape 41"/>
          <p:cNvSpPr/>
          <p:nvPr/>
        </p:nvSpPr>
        <p:spPr>
          <a:xfrm>
            <a:off x="9125640" y="4133160"/>
            <a:ext cx="242280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12" name="Text 42"/>
          <p:cNvSpPr/>
          <p:nvPr/>
        </p:nvSpPr>
        <p:spPr>
          <a:xfrm>
            <a:off x="9217080" y="4279320"/>
            <a:ext cx="223992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413" name="Shape 43"/>
          <p:cNvSpPr/>
          <p:nvPr/>
        </p:nvSpPr>
        <p:spPr>
          <a:xfrm>
            <a:off x="530280" y="4937760"/>
            <a:ext cx="187416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14" name="Text 44"/>
          <p:cNvSpPr/>
          <p:nvPr/>
        </p:nvSpPr>
        <p:spPr>
          <a:xfrm>
            <a:off x="621720" y="5083920"/>
            <a:ext cx="169128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415" name="Shape 45"/>
          <p:cNvSpPr/>
          <p:nvPr/>
        </p:nvSpPr>
        <p:spPr>
          <a:xfrm>
            <a:off x="2404800" y="4937760"/>
            <a:ext cx="233136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16" name="Text 46"/>
          <p:cNvSpPr/>
          <p:nvPr/>
        </p:nvSpPr>
        <p:spPr>
          <a:xfrm>
            <a:off x="2496240" y="5083920"/>
            <a:ext cx="214848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417" name="Shape 47"/>
          <p:cNvSpPr/>
          <p:nvPr/>
        </p:nvSpPr>
        <p:spPr>
          <a:xfrm>
            <a:off x="4736520" y="4937760"/>
            <a:ext cx="288000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18" name="Text 48"/>
          <p:cNvSpPr/>
          <p:nvPr/>
        </p:nvSpPr>
        <p:spPr>
          <a:xfrm>
            <a:off x="4827960" y="5083920"/>
            <a:ext cx="269712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419" name="Shape 49"/>
          <p:cNvSpPr/>
          <p:nvPr/>
        </p:nvSpPr>
        <p:spPr>
          <a:xfrm>
            <a:off x="7616880" y="4937760"/>
            <a:ext cx="150840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20" name="Text 50"/>
          <p:cNvSpPr/>
          <p:nvPr/>
        </p:nvSpPr>
        <p:spPr>
          <a:xfrm>
            <a:off x="7708320" y="5083920"/>
            <a:ext cx="132552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421" name="Shape 51"/>
          <p:cNvSpPr/>
          <p:nvPr/>
        </p:nvSpPr>
        <p:spPr>
          <a:xfrm>
            <a:off x="9125640" y="4937760"/>
            <a:ext cx="2422800" cy="804240"/>
          </a:xfrm>
          <a:prstGeom prst="rect">
            <a:avLst/>
          </a:prstGeom>
          <a:solidFill>
            <a:srgbClr val="ffffff"/>
          </a:solidFill>
          <a:ln w="10160">
            <a:solidFill>
              <a:srgbClr val="d8d9d4"/>
            </a:solidFill>
            <a:round/>
          </a:ln>
        </p:spPr>
        <p:style>
          <a:lnRef idx="0"/>
          <a:fillRef idx="0"/>
          <a:effectRef idx="0"/>
          <a:fontRef idx="minor"/>
        </p:style>
        <p:txBody>
          <a:bodyPr lIns="90000" rIns="90000" tIns="45000" bIns="45000" anchor="t">
            <a:noAutofit/>
          </a:bodyPr>
          <a:p>
            <a:endParaRPr b="0" lang="en-US" sz="1800" strike="noStrike" u="none">
              <a:solidFill>
                <a:srgbClr val="000000"/>
              </a:solidFill>
              <a:effectLst/>
              <a:uFillTx/>
              <a:latin typeface="Arial"/>
            </a:endParaRPr>
          </a:p>
        </p:txBody>
      </p:sp>
      <p:sp>
        <p:nvSpPr>
          <p:cNvPr id="422" name="Text 52"/>
          <p:cNvSpPr/>
          <p:nvPr/>
        </p:nvSpPr>
        <p:spPr>
          <a:xfrm>
            <a:off x="9217080" y="5083920"/>
            <a:ext cx="2239920" cy="200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i="1" lang="en-US" sz="1100" strike="noStrike" u="none">
                <a:solidFill>
                  <a:srgbClr val="a0a4ad"/>
                </a:solidFill>
                <a:effectLst/>
                <a:uFillTx/>
                <a:latin typeface="Aptos"/>
              </a:rPr>
              <a:t>Type notes…</a:t>
            </a:r>
            <a:endParaRPr b="0" lang="en-US" sz="1100" strike="noStrike" u="none">
              <a:solidFill>
                <a:srgbClr val="000000"/>
              </a:solidFill>
              <a:effectLst/>
              <a:uFillTx/>
              <a:latin typeface="Arial"/>
            </a:endParaRPr>
          </a:p>
        </p:txBody>
      </p:sp>
      <p:sp>
        <p:nvSpPr>
          <p:cNvPr id="423" name="Text 53"/>
          <p:cNvSpPr/>
          <p:nvPr/>
        </p:nvSpPr>
        <p:spPr>
          <a:xfrm>
            <a:off x="530280" y="5989320"/>
            <a:ext cx="9875160" cy="219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100" strike="noStrike" u="none">
                <a:solidFill>
                  <a:srgbClr val="687083"/>
                </a:solidFill>
                <a:effectLst/>
                <a:uFillTx/>
                <a:latin typeface="Aptos"/>
              </a:rPr>
              <a:t>Prepared by: ____________________    SQI contact: ____________________    Date: ____________________</a:t>
            </a:r>
            <a:endParaRPr b="0" lang="en-US" sz="1100" strike="noStrike" u="none">
              <a:solidFill>
                <a:srgbClr val="000000"/>
              </a:solidFill>
              <a:effectLst/>
              <a:uFillTx/>
              <a:latin typeface="Arial"/>
            </a:endParaRPr>
          </a:p>
        </p:txBody>
      </p:sp>
      <p:sp>
        <p:nvSpPr>
          <p:cNvPr id="424" name="PlaceHolder 1"/>
          <p:cNvSpPr>
            <a:spLocks noGrp="1"/>
          </p:cNvSpPr>
          <p:nvPr>
            <p:ph type="sldNum" idx="18"/>
          </p:nvPr>
        </p:nvSpPr>
        <p:spPr>
          <a:xfrm>
            <a:off x="11292840" y="228600"/>
            <a:ext cx="456840" cy="182520"/>
          </a:xfrm>
          <a:prstGeom prst="rect">
            <a:avLst/>
          </a:prstGeom>
          <a:noFill/>
          <a:ln w="0">
            <a:noFill/>
          </a:ln>
        </p:spPr>
        <p:txBody>
          <a:bodyPr lIns="90000" rIns="90000" tIns="45000" bIns="45000" anchor="t">
            <a:noAutofit/>
          </a:bodyPr>
          <a:lstStyle>
            <a:lvl1pPr indent="0" algn="r" defTabSz="914400">
              <a:lnSpc>
                <a:spcPct val="100000"/>
              </a:lnSpc>
              <a:buNone/>
              <a:defRPr b="0" lang="en-US" sz="900" strike="noStrike" u="none">
                <a:solidFill>
                  <a:srgbClr val="f58220"/>
                </a:solidFill>
                <a:effectLst/>
                <a:uFillTx/>
                <a:latin typeface="Aptos"/>
              </a:defRPr>
            </a:lvl1pPr>
          </a:lstStyle>
          <a:p>
            <a:pPr indent="0" algn="r" defTabSz="914400">
              <a:lnSpc>
                <a:spcPct val="100000"/>
              </a:lnSpc>
              <a:buNone/>
            </a:pPr>
            <a:fld id="{2275591A-8E64-4111-92BA-D443CED94953}" type="slidenum">
              <a:rPr b="0" lang="en-US" sz="900" strike="noStrike" u="none">
                <a:solidFill>
                  <a:srgbClr val="f58220"/>
                </a:solidFill>
                <a:effectLst/>
                <a:uFillTx/>
                <a:latin typeface="Aptos"/>
              </a:rPr>
              <a:t>&lt;number&gt;</a:t>
            </a:fld>
            <a:endParaRPr b="0" lang="en-US" sz="900" strike="noStrike" u="none">
              <a:solidFill>
                <a:srgbClr val="000000"/>
              </a:solidFill>
              <a:effectLst/>
              <a:uFillTx/>
              <a:latin typeface="Times New Roman"/>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itchFamily="0" charset="1"/>
        <a:ea typeface=""/>
        <a:cs typeface=""/>
      </a:majorFont>
      <a:minorFont>
        <a:latin typeface="Aptos"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LibreOffice/25.2.6.2$Linux_X86_64 LibreOffice_project/520$Build-2</Application>
  <AppVersion>15.0000</AppVersion>
  <Words>0</Words>
  <Paragraphs>0</Paragraphs>
  <Company>Teklofts</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2026-09-29T17:25:27Z</dcterms:created>
  <dc:creator>Teklofts</dc:creator>
  <dc:description/>
  <dc:language>en-US</dc:language>
  <cp:lastModifiedBy>Teklofts</cp:lastModifiedBy>
  <dcterms:modified xsi:type="dcterms:W3CDTF">2026-09-29T17:25:27Z</dcterms:modified>
  <cp:revision>1</cp:revision>
  <dc:subject>Practical equipment, sourcing, delivery and support partnership for SQI College of ICT</dc:subject>
  <dc:title>TEKLOFTS × SQI COLLEGE OF ICT — Practical Technology Partnership</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r8>15</vt:r8>
  </property>
  <property fmtid="{D5CDD505-2E9C-101B-9397-08002B2CF9AE}" pid="3" name="PresentationFormat">
    <vt:lpwstr>On-screen Show (16:9)</vt:lpwstr>
  </property>
  <property fmtid="{D5CDD505-2E9C-101B-9397-08002B2CF9AE}" pid="4" name="Slides">
    <vt:r8>15</vt:r8>
  </property>
</Properties>
</file>